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3" r:id="rId3"/>
    <p:sldId id="268" r:id="rId4"/>
    <p:sldId id="305" r:id="rId5"/>
    <p:sldId id="306" r:id="rId6"/>
    <p:sldId id="27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276" r:id="rId18"/>
    <p:sldId id="328" r:id="rId19"/>
    <p:sldId id="345" r:id="rId20"/>
    <p:sldId id="346" r:id="rId21"/>
    <p:sldId id="347" r:id="rId22"/>
    <p:sldId id="348" r:id="rId23"/>
    <p:sldId id="326" r:id="rId24"/>
    <p:sldId id="329" r:id="rId25"/>
    <p:sldId id="330" r:id="rId26"/>
    <p:sldId id="333" r:id="rId27"/>
    <p:sldId id="334" r:id="rId28"/>
    <p:sldId id="335" r:id="rId29"/>
    <p:sldId id="349" r:id="rId30"/>
    <p:sldId id="336" r:id="rId31"/>
    <p:sldId id="337" r:id="rId32"/>
    <p:sldId id="338" r:id="rId33"/>
    <p:sldId id="257" r:id="rId34"/>
    <p:sldId id="287" r:id="rId35"/>
    <p:sldId id="342" r:id="rId36"/>
    <p:sldId id="343" r:id="rId37"/>
    <p:sldId id="344" r:id="rId38"/>
    <p:sldId id="260" r:id="rId39"/>
    <p:sldId id="309" r:id="rId40"/>
    <p:sldId id="310" r:id="rId41"/>
    <p:sldId id="311" r:id="rId42"/>
    <p:sldId id="312" r:id="rId43"/>
  </p:sldIdLst>
  <p:sldSz cx="9144000" cy="5143500" type="screen16x9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A5DC3F-B1D0-4C45-BB74-18C541C82DBE}">
          <p14:sldIdLst>
            <p14:sldId id="256"/>
            <p14:sldId id="263"/>
            <p14:sldId id="268"/>
            <p14:sldId id="305"/>
            <p14:sldId id="306"/>
            <p14:sldId id="273"/>
            <p14:sldId id="314"/>
            <p14:sldId id="315"/>
            <p14:sldId id="316"/>
          </p14:sldIdLst>
        </p14:section>
        <p14:section name="Untitled Section" id="{991B7286-09D2-4EDD-A2B6-47432A3B4AF5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276"/>
            <p14:sldId id="328"/>
            <p14:sldId id="345"/>
            <p14:sldId id="346"/>
            <p14:sldId id="347"/>
            <p14:sldId id="348"/>
            <p14:sldId id="326"/>
            <p14:sldId id="329"/>
            <p14:sldId id="330"/>
            <p14:sldId id="333"/>
            <p14:sldId id="334"/>
            <p14:sldId id="335"/>
            <p14:sldId id="349"/>
            <p14:sldId id="336"/>
            <p14:sldId id="337"/>
            <p14:sldId id="338"/>
            <p14:sldId id="257"/>
            <p14:sldId id="287"/>
            <p14:sldId id="342"/>
            <p14:sldId id="343"/>
            <p14:sldId id="344"/>
            <p14:sldId id="260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33">
          <p15:clr>
            <a:srgbClr val="A4A3A4"/>
          </p15:clr>
        </p15:guide>
        <p15:guide id="2" orient="horz" pos="3169">
          <p15:clr>
            <a:srgbClr val="A4A3A4"/>
          </p15:clr>
        </p15:guide>
        <p15:guide id="3" pos="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B39"/>
    <a:srgbClr val="FEFDE7"/>
    <a:srgbClr val="FFFFEB"/>
    <a:srgbClr val="0E73B9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5"/>
    <p:restoredTop sz="85185" autoAdjust="0"/>
  </p:normalViewPr>
  <p:slideViewPr>
    <p:cSldViewPr snapToGrid="0" showGuides="1">
      <p:cViewPr>
        <p:scale>
          <a:sx n="150" d="100"/>
          <a:sy n="150" d="100"/>
        </p:scale>
        <p:origin x="2418" y="594"/>
      </p:cViewPr>
      <p:guideLst>
        <p:guide orient="horz" pos="3033"/>
        <p:guide orient="horz" pos="3169"/>
        <p:guide pos="5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2CE6C-339B-6D48-89EF-98BFB8A1597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B03F5-D840-DC4A-98B9-8263B84BE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79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2907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2907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Discuss- </a:t>
            </a:r>
          </a:p>
          <a:p>
            <a:r>
              <a:rPr lang="en-US" dirty="0"/>
              <a:t>Problem statement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Motivation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743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Some researches use a unique aggregator to collect data from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neighbours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of nodes and different updater modules to modify the implicit state of nodes.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This variety in propagation steps results in a variety of GNNs as &lt;&lt;SLIDE&gt;&gt;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Gates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are just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neural networks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that regulate the flow of information flowing through the sequence chain.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LSTM's and GRU's are used in state of the art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deep learning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applications like speech recognition, speech synthesis, natural language understanding,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etc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neural network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is considered to be an effort to mimic human brain actions in a simplified manner.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Attention Mechanism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is also an attempt to implement the same action of selectively concentrating on relevant things, while ignoring others in deep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neural networks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Skip connections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in deep architectures, as the name suggests,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skip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some layer in the neural network and feeds the output of one layer as the input to the next layers (instead of only the next one).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482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Some researches use a unique aggregator to collect data from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neighbours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of nodes and different updater modules to modify the implicit state of nodes.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This variety in propagation steps results in a variety of GNNs as &lt;&lt;SLIDE&gt;&gt;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Gates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are just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neural networks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that regulate the flow of information flowing through the sequence chain.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LSTM's and GRU's are used in state of the art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deep learning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applications like speech recognition, speech synthesis, natural language understanding,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etc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neural network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is considered to be an effort to mimic human brain actions in a simplified manner.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Attention Mechanism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is also an attempt to implement the same action of selectively concentrating on relevant things, while ignoring others in deep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neural networks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Skip connections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in deep architectures, as the name suggests,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skip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some layer in the neural network and feeds the output of one layer as the input to the next layers (instead of only the next one).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92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GNNs can also be grouped based on method of training and optimization steps.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sampling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refers to statistical methods for selecting observations from the domain with the objective of estimating a population parameter.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Role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pooling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layer is to reduce the resolution of the feature map but retaining features of the map required for classification.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Design pooling layer based on hierarchy on nodes.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 augmentation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is a strategy to significantly increase the diversity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available for training models, without actually collecting new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 augmentation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techniques such as cropping, padding, and horizontal flipping are commonly used to train large neural networks.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Unsupervised training: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looks for previously undetected patterns in a data set with no pre-existing labels and with a minimum of human supervision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808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192087">
              <a:buNone/>
            </a:pPr>
            <a:r>
              <a:rPr lang="en-IN" sz="1200" b="1" dirty="0"/>
              <a:t>Physics: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Battaglia et al. [2016] propose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Interaction Networks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to make predictions and inferences about various physical systems</a:t>
            </a:r>
            <a:r>
              <a:rPr lang="en-US" dirty="0"/>
              <a:t> </a:t>
            </a:r>
          </a:p>
          <a:p>
            <a:pPr marL="0" lvl="0" indent="-192087">
              <a:buNone/>
            </a:pPr>
            <a:br>
              <a:rPr lang="en-US" dirty="0"/>
            </a:br>
            <a:r>
              <a:rPr lang="en-US" sz="1200" b="1" dirty="0"/>
              <a:t>Chemistry &amp; Biology: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Duvenaud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et al., 2015) proposed neural graph fingerprints which calculate substructure feature vectors and sum to get overall representation.</a:t>
            </a:r>
            <a:r>
              <a:rPr lang="en-US" dirty="0"/>
              <a:t> </a:t>
            </a:r>
            <a:br>
              <a:rPr lang="en-US" dirty="0"/>
            </a:br>
            <a:endParaRPr lang="en-US" sz="1200" b="1" dirty="0"/>
          </a:p>
          <a:p>
            <a:pPr marL="0" lvl="0" indent="-192087">
              <a:buNone/>
            </a:pPr>
            <a:endParaRPr lang="en-US" sz="1200" b="1" dirty="0"/>
          </a:p>
          <a:p>
            <a:pPr marL="0" lvl="0" indent="-192087">
              <a:buNone/>
            </a:pPr>
            <a:r>
              <a:rPr lang="en-US" sz="1200" b="1" dirty="0"/>
              <a:t>Knowledge Graph Completion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Author proposes the first GNN-based framework for modeling relational data with parameter sharing techniques to enforce sparsity constraints. </a:t>
            </a:r>
            <a:br>
              <a:rPr lang="en-US" dirty="0"/>
            </a:br>
            <a:endParaRPr lang="en-US" sz="1200" b="1" dirty="0"/>
          </a:p>
          <a:p>
            <a:pPr marL="0" lvl="0" indent="-192087">
              <a:buNone/>
            </a:pPr>
            <a:endParaRPr lang="en-US" sz="1200" b="1" dirty="0"/>
          </a:p>
          <a:p>
            <a:pPr marL="0" lvl="0" indent="-192087">
              <a:buNone/>
            </a:pPr>
            <a:r>
              <a:rPr lang="en-US" sz="1200" b="1" dirty="0"/>
              <a:t>Recommender Systems: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19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192087">
              <a:buNone/>
            </a:pPr>
            <a:r>
              <a:rPr lang="en-IN" sz="1200" b="1" dirty="0"/>
              <a:t>Physics: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Battaglia et al. [2016] propose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Interaction Networks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to make predictions and inferences about various physical systems</a:t>
            </a:r>
            <a:r>
              <a:rPr lang="en-US" dirty="0"/>
              <a:t> </a:t>
            </a:r>
          </a:p>
          <a:p>
            <a:pPr marL="0" lvl="0" indent="-192087">
              <a:buNone/>
            </a:pPr>
            <a:br>
              <a:rPr lang="en-US" dirty="0"/>
            </a:br>
            <a:r>
              <a:rPr lang="en-US" sz="1200" b="1" dirty="0"/>
              <a:t>Chemistry &amp; Biology: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Duvenaud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et al., 2015) proposed neural graph fingerprints which calculate substructure feature vectors and sum to get overall representation.</a:t>
            </a:r>
            <a:r>
              <a:rPr lang="en-US" dirty="0"/>
              <a:t> </a:t>
            </a:r>
            <a:br>
              <a:rPr lang="en-US" dirty="0"/>
            </a:br>
            <a:endParaRPr lang="en-US" sz="1200" b="1" dirty="0"/>
          </a:p>
          <a:p>
            <a:pPr marL="0" lvl="0" indent="-192087">
              <a:buNone/>
            </a:pPr>
            <a:endParaRPr lang="en-US" sz="1200" b="1" dirty="0"/>
          </a:p>
          <a:p>
            <a:pPr marL="0" lvl="0" indent="-192087">
              <a:buNone/>
            </a:pPr>
            <a:r>
              <a:rPr lang="en-US" sz="1200" b="1" dirty="0"/>
              <a:t>Knowledge Graph Completion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Author proposes the first GNN-based framework for modeling relational data with parameter sharing techniques to enforce sparsity constraints. </a:t>
            </a:r>
            <a:br>
              <a:rPr lang="en-US" dirty="0"/>
            </a:br>
            <a:endParaRPr lang="en-US" sz="1200" b="1" dirty="0"/>
          </a:p>
          <a:p>
            <a:pPr marL="0" lvl="0" indent="-192087">
              <a:buNone/>
            </a:pPr>
            <a:endParaRPr lang="en-US" sz="1200" b="1" dirty="0"/>
          </a:p>
          <a:p>
            <a:pPr marL="0" lvl="0" indent="-192087">
              <a:buNone/>
            </a:pPr>
            <a:r>
              <a:rPr lang="en-US" sz="1200" b="1" dirty="0"/>
              <a:t>Recommender Systems: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821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Author proposes a new neural network model, called graph neural network (GNN) model, that extends existing neural network methods for processing the data represented in the graph domain.</a:t>
            </a:r>
            <a:r>
              <a:rPr lang="en-US" dirty="0"/>
              <a:t> </a:t>
            </a:r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implements a transduction function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τ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(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, 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)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∈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IRm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that maps a graph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and one of its nodes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into an m-dimensional Euclidean space.</a:t>
            </a:r>
            <a:r>
              <a:rPr lang="en-US" dirty="0"/>
              <a:t> </a:t>
            </a:r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Transduction: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the process of transferring genetic material from one cell to another by a plasmid or bacteriophage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853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Author proposes a new neural network model, called graph neural network (GNN) model, that extends existing neural network methods for processing the data represented in the graph domain.</a:t>
            </a:r>
            <a:r>
              <a:rPr lang="en-US" dirty="0"/>
              <a:t> </a:t>
            </a:r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implements a transduction function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τ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(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, 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)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∈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IRm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that maps a graph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and one of its nodes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into an m-dimensional Euclidean space.</a:t>
            </a:r>
            <a:r>
              <a:rPr lang="en-US" dirty="0"/>
              <a:t> </a:t>
            </a:r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Transduction: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the process of transferring genetic material from one cell to another by a plasmid or bacteriophage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788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Author proposes a new neural network model, called graph neural network (GNN) model, that extends existing neural network methods for processing the data represented in the graph domain.</a:t>
            </a:r>
            <a:r>
              <a:rPr lang="en-US" dirty="0"/>
              <a:t> </a:t>
            </a:r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implements a transduction function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τ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(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, 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)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∈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IRm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that maps a graph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and one of its nodes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into an m-dimensional Euclidean space.</a:t>
            </a:r>
            <a:r>
              <a:rPr lang="en-US" dirty="0"/>
              <a:t> </a:t>
            </a:r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Transduction: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the process of transferring genetic material from one cell to another by a plasmid or bacteriophage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692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263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9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architecture built in this research aims to reduce decision making time in providing decision making in real time, solutions to big data problems, cloud computing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989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GNNs can also be grouped based on method of training and optimization steps.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sampling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refers to statistical methods for selecting observations from the domain with the objective of estimating a population parameter.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Role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pooling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layer is to reduce the resolution of the feature map but retaining features of the map required for classification.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Design pooling layer based on hierarchy on nodes.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 augmentation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is a strategy to significantly increase the diversity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available for training models, without actually collecting new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 augmentation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techniques such as cropping, padding, and horizontal flipping are commonly used to train large neural networks.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Unsupervised training: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looks for previously undetected patterns in a data set with no pre-existing labels and with a minimum of human supervision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014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GNNs can also be grouped based on method of training and optimization steps.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sampling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refers to statistical methods for selecting observations from the domain with the objective of estimating a population parameter.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Role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pooling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layer is to reduce the resolution of the feature map but retaining features of the map required for classification.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Design pooling layer based on hierarchy on nodes.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 augmentation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is a strategy to significantly increase the diversity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available for training models, without actually collecting new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 augmentation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techniques such as cropping, padding, and horizontal flipping are commonly used to train large neural networks.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Unsupervised training: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looks for previously undetected patterns in a data set with no pre-existing labels and with a minimum of human supervision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856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GNNs can also be grouped based on method of training and optimization steps.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sampling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refers to statistical methods for selecting observations from the domain with the objective of estimating a population parameter.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Role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pooling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layer is to reduce the resolution of the feature map but retaining features of the map required for classification.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Design pooling layer based on hierarchy on nodes.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 augmentation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is a strategy to significantly increase the diversity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available for training models, without actually collecting new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Data augmentation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techniques such as cropping, padding, and horizontal flipping are commonly used to train large neural networks.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Unsupervised training: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looks for previously undetected patterns in a data set with no pre-existing labels and with a minimum of human supervision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7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192087">
              <a:buNone/>
            </a:pPr>
            <a:r>
              <a:rPr lang="en-IN" sz="1200" b="1" dirty="0"/>
              <a:t>Physics: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Battaglia et al. [2016] propose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Interaction Networks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to make predictions and inferences about various physical systems</a:t>
            </a:r>
            <a:r>
              <a:rPr lang="en-US" dirty="0"/>
              <a:t> </a:t>
            </a:r>
          </a:p>
          <a:p>
            <a:pPr marL="0" lvl="0" indent="-192087">
              <a:buNone/>
            </a:pPr>
            <a:br>
              <a:rPr lang="en-US" dirty="0"/>
            </a:br>
            <a:r>
              <a:rPr lang="en-US" sz="1200" b="1" dirty="0"/>
              <a:t>Chemistry &amp; Biology: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Duvenaud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et al., 2015) proposed neural graph fingerprints which calculate substructure feature vectors and sum to get overall representation.</a:t>
            </a:r>
            <a:r>
              <a:rPr lang="en-US" dirty="0"/>
              <a:t> </a:t>
            </a:r>
            <a:br>
              <a:rPr lang="en-US" dirty="0"/>
            </a:br>
            <a:endParaRPr lang="en-US" sz="1200" b="1" dirty="0"/>
          </a:p>
          <a:p>
            <a:pPr marL="0" lvl="0" indent="-192087">
              <a:buNone/>
            </a:pPr>
            <a:endParaRPr lang="en-US" sz="1200" b="1" dirty="0"/>
          </a:p>
          <a:p>
            <a:pPr marL="0" lvl="0" indent="-192087">
              <a:buNone/>
            </a:pPr>
            <a:r>
              <a:rPr lang="en-US" sz="1200" b="1" dirty="0"/>
              <a:t>Knowledge Graph Completion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Author proposes the first GNN-based framework for modeling relational data with parameter sharing techniques to enforce sparsity constraints. </a:t>
            </a:r>
            <a:br>
              <a:rPr lang="en-US" dirty="0"/>
            </a:br>
            <a:endParaRPr lang="en-US" sz="1200" b="1" dirty="0"/>
          </a:p>
          <a:p>
            <a:pPr marL="0" lvl="0" indent="-192087">
              <a:buNone/>
            </a:pPr>
            <a:endParaRPr lang="en-US" sz="1200" b="1" dirty="0"/>
          </a:p>
          <a:p>
            <a:pPr marL="0" lvl="0" indent="-192087">
              <a:buNone/>
            </a:pPr>
            <a:r>
              <a:rPr lang="en-US" sz="1200" b="1" dirty="0"/>
              <a:t>Recommender Systems: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16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0863" lvl="1" indent="-285750"/>
            <a:r>
              <a:rPr lang="en-US" sz="1800" dirty="0"/>
              <a:t>Loads the MNIST dataset and a K-NN graph to perform graph signal classification</a:t>
            </a:r>
          </a:p>
          <a:p>
            <a:pPr marL="550863" lvl="1" indent="-285750"/>
            <a:r>
              <a:rPr lang="en-US" sz="1800" dirty="0"/>
              <a:t>node features of each graph are the MNIST digits vectorized and rescaled to [0, 1]. Two nodes are connected if they are </a:t>
            </a:r>
            <a:r>
              <a:rPr lang="en-US" sz="1800" dirty="0" err="1"/>
              <a:t>neighbours</a:t>
            </a:r>
            <a:r>
              <a:rPr lang="en-US" sz="1800" dirty="0"/>
              <a:t> according to the K-NN graph. Labels are the MNIST class associated to each sample.</a:t>
            </a:r>
          </a:p>
          <a:p>
            <a:endParaRPr lang="en-US" sz="1200" dirty="0"/>
          </a:p>
          <a:p>
            <a:pPr marL="550863" lvl="1" indent="-285750"/>
            <a:r>
              <a:rPr lang="en-US" sz="1800" dirty="0"/>
              <a:t>Takes Arguments: </a:t>
            </a:r>
          </a:p>
          <a:p>
            <a:pPr marL="550863" lvl="1" indent="-285750"/>
            <a:r>
              <a:rPr lang="en-US" sz="1800" dirty="0"/>
              <a:t>k: int,          number of </a:t>
            </a:r>
            <a:r>
              <a:rPr lang="en-US" sz="1800" dirty="0" err="1"/>
              <a:t>neighbours</a:t>
            </a:r>
            <a:r>
              <a:rPr lang="en-US" sz="1800" dirty="0"/>
              <a:t> for each node;</a:t>
            </a:r>
          </a:p>
          <a:p>
            <a:pPr marL="550863" lvl="1" indent="-285750"/>
            <a:r>
              <a:rPr lang="en-US" sz="1800" dirty="0" err="1"/>
              <a:t>noise_level</a:t>
            </a:r>
            <a:r>
              <a:rPr lang="en-US" sz="1800" dirty="0"/>
              <a:t>:            fraction of edges to flip (from 0 to 1 and vice versa);</a:t>
            </a:r>
          </a:p>
          <a:p>
            <a:pPr marL="550863" lvl="1" indent="-285750"/>
            <a:endParaRPr lang="en-US" sz="1800" dirty="0"/>
          </a:p>
          <a:p>
            <a:pPr marL="550863" lvl="1" indent="-285750"/>
            <a:r>
              <a:rPr lang="en-US" sz="1800" dirty="0"/>
              <a:t>Return</a:t>
            </a:r>
          </a:p>
          <a:p>
            <a:pPr marL="550863" lvl="1" indent="-285750"/>
            <a:endParaRPr lang="en-US" sz="1800" dirty="0"/>
          </a:p>
          <a:p>
            <a:pPr marL="550863" lvl="1" indent="-285750"/>
            <a:r>
              <a:rPr lang="en-US" sz="1800" dirty="0" err="1"/>
              <a:t>X_train</a:t>
            </a:r>
            <a:r>
              <a:rPr lang="en-US" sz="1800" dirty="0"/>
              <a:t>, </a:t>
            </a:r>
            <a:r>
              <a:rPr lang="en-US" sz="1800" dirty="0" err="1"/>
              <a:t>y_train</a:t>
            </a:r>
            <a:r>
              <a:rPr lang="en-US" sz="1800" dirty="0"/>
              <a:t>: training node features and labels;</a:t>
            </a:r>
          </a:p>
          <a:p>
            <a:pPr marL="550863" lvl="1" indent="-285750"/>
            <a:r>
              <a:rPr lang="en-US" sz="1800" dirty="0" err="1"/>
              <a:t>X_val</a:t>
            </a:r>
            <a:r>
              <a:rPr lang="en-US" sz="1800" dirty="0"/>
              <a:t>, </a:t>
            </a:r>
            <a:r>
              <a:rPr lang="en-US" sz="1800" dirty="0" err="1"/>
              <a:t>y_val</a:t>
            </a:r>
            <a:r>
              <a:rPr lang="en-US" sz="1800" dirty="0"/>
              <a:t>: validation node features and labels;</a:t>
            </a:r>
          </a:p>
          <a:p>
            <a:pPr marL="550863" lvl="1" indent="-285750"/>
            <a:r>
              <a:rPr lang="en-US" sz="1800" dirty="0" err="1"/>
              <a:t>X_test</a:t>
            </a:r>
            <a:r>
              <a:rPr lang="en-US" sz="1800" dirty="0"/>
              <a:t>, </a:t>
            </a:r>
            <a:r>
              <a:rPr lang="en-US" sz="1800" dirty="0" err="1"/>
              <a:t>y_test</a:t>
            </a:r>
            <a:r>
              <a:rPr lang="en-US" sz="1800" dirty="0"/>
              <a:t>: test node features and labels;</a:t>
            </a:r>
          </a:p>
          <a:p>
            <a:pPr marL="550863" lvl="1" indent="-285750"/>
            <a:r>
              <a:rPr lang="en-US" sz="1800" dirty="0"/>
              <a:t>A: adjacency matrix of the grid;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Implements a graph convolutional layer (GCN) as presented by </a:t>
            </a:r>
            <a:r>
              <a:rPr lang="en-US" dirty="0" err="1">
                <a:hlinkClick r:id="rId3"/>
              </a:rPr>
              <a:t>Kipf</a:t>
            </a:r>
            <a:r>
              <a:rPr lang="en-US" dirty="0">
                <a:hlinkClick r:id="rId3"/>
              </a:rPr>
              <a:t> &amp; Welling (2016)</a:t>
            </a:r>
            <a:r>
              <a:rPr lang="en-US" dirty="0"/>
              <a:t>.</a:t>
            </a:r>
          </a:p>
          <a:p>
            <a:r>
              <a:rPr lang="en-US" sz="1200" dirty="0"/>
              <a:t>This layer computes Z node state,</a:t>
            </a:r>
          </a:p>
          <a:p>
            <a:r>
              <a:rPr lang="en-US" dirty="0"/>
              <a:t> A^=A+I is the adjacency matrix with added self-loops and D^ is its degree matrix.</a:t>
            </a:r>
            <a:br>
              <a:rPr lang="en-US" dirty="0"/>
            </a:b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******************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K-NN graph is statically determined from a regular grid of pixels using the 2d coordinates.</a:t>
            </a:r>
          </a:p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002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0863" lvl="1" indent="-285750"/>
            <a:r>
              <a:rPr lang="en-US" sz="1800" dirty="0"/>
              <a:t>Loads the MNIST dataset and a K-NN graph to perform graph signal classification</a:t>
            </a:r>
          </a:p>
          <a:p>
            <a:pPr marL="550863" lvl="1" indent="-285750"/>
            <a:r>
              <a:rPr lang="en-US" sz="1800" dirty="0"/>
              <a:t>node features of each graph are the MNIST digits vectorized and rescaled to [0, 1]. Two nodes are connected if they are </a:t>
            </a:r>
            <a:r>
              <a:rPr lang="en-US" sz="1800" dirty="0" err="1"/>
              <a:t>neighbours</a:t>
            </a:r>
            <a:r>
              <a:rPr lang="en-US" sz="1800" dirty="0"/>
              <a:t> according to the K-NN graph. Labels are the MNIST class associated to each sample.</a:t>
            </a:r>
          </a:p>
          <a:p>
            <a:endParaRPr lang="en-US" sz="1200" dirty="0"/>
          </a:p>
          <a:p>
            <a:pPr marL="550863" lvl="1" indent="-285750"/>
            <a:r>
              <a:rPr lang="en-US" sz="1800" dirty="0"/>
              <a:t>Takes Arguments: </a:t>
            </a:r>
          </a:p>
          <a:p>
            <a:pPr marL="550863" lvl="1" indent="-285750"/>
            <a:r>
              <a:rPr lang="en-US" sz="1800" dirty="0"/>
              <a:t>k: int,          number of </a:t>
            </a:r>
            <a:r>
              <a:rPr lang="en-US" sz="1800" dirty="0" err="1"/>
              <a:t>neighbours</a:t>
            </a:r>
            <a:r>
              <a:rPr lang="en-US" sz="1800" dirty="0"/>
              <a:t> for each node;</a:t>
            </a:r>
          </a:p>
          <a:p>
            <a:pPr marL="550863" lvl="1" indent="-285750"/>
            <a:r>
              <a:rPr lang="en-US" sz="1800" dirty="0" err="1"/>
              <a:t>noise_level</a:t>
            </a:r>
            <a:r>
              <a:rPr lang="en-US" sz="1800" dirty="0"/>
              <a:t>:            fraction of edges to flip (from 0 to 1 and vice versa);</a:t>
            </a:r>
          </a:p>
          <a:p>
            <a:pPr marL="550863" lvl="1" indent="-285750"/>
            <a:endParaRPr lang="en-US" sz="1800" dirty="0"/>
          </a:p>
          <a:p>
            <a:pPr marL="550863" lvl="1" indent="-285750"/>
            <a:r>
              <a:rPr lang="en-US" sz="1800" dirty="0"/>
              <a:t>Return</a:t>
            </a:r>
          </a:p>
          <a:p>
            <a:pPr marL="550863" lvl="1" indent="-285750"/>
            <a:endParaRPr lang="en-US" sz="1800" dirty="0"/>
          </a:p>
          <a:p>
            <a:pPr marL="550863" lvl="1" indent="-285750"/>
            <a:r>
              <a:rPr lang="en-US" sz="1800" dirty="0" err="1"/>
              <a:t>X_train</a:t>
            </a:r>
            <a:r>
              <a:rPr lang="en-US" sz="1800" dirty="0"/>
              <a:t>, </a:t>
            </a:r>
            <a:r>
              <a:rPr lang="en-US" sz="1800" dirty="0" err="1"/>
              <a:t>y_train</a:t>
            </a:r>
            <a:r>
              <a:rPr lang="en-US" sz="1800" dirty="0"/>
              <a:t>: training node features and labels;</a:t>
            </a:r>
          </a:p>
          <a:p>
            <a:pPr marL="550863" lvl="1" indent="-285750"/>
            <a:r>
              <a:rPr lang="en-US" sz="1800" dirty="0" err="1"/>
              <a:t>X_val</a:t>
            </a:r>
            <a:r>
              <a:rPr lang="en-US" sz="1800" dirty="0"/>
              <a:t>, </a:t>
            </a:r>
            <a:r>
              <a:rPr lang="en-US" sz="1800" dirty="0" err="1"/>
              <a:t>y_val</a:t>
            </a:r>
            <a:r>
              <a:rPr lang="en-US" sz="1800" dirty="0"/>
              <a:t>: validation node features and labels;</a:t>
            </a:r>
          </a:p>
          <a:p>
            <a:pPr marL="550863" lvl="1" indent="-285750"/>
            <a:r>
              <a:rPr lang="en-US" sz="1800" dirty="0" err="1"/>
              <a:t>X_test</a:t>
            </a:r>
            <a:r>
              <a:rPr lang="en-US" sz="1800" dirty="0"/>
              <a:t>, </a:t>
            </a:r>
            <a:r>
              <a:rPr lang="en-US" sz="1800" dirty="0" err="1"/>
              <a:t>y_test</a:t>
            </a:r>
            <a:r>
              <a:rPr lang="en-US" sz="1800" dirty="0"/>
              <a:t>: test node features and labels;</a:t>
            </a:r>
          </a:p>
          <a:p>
            <a:pPr marL="550863" lvl="1" indent="-285750"/>
            <a:r>
              <a:rPr lang="en-US" sz="1800" dirty="0"/>
              <a:t>A: adjacency matrix of the grid;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Implements a graph convolutional layer (GCN) as presented by </a:t>
            </a:r>
            <a:r>
              <a:rPr lang="en-US" dirty="0" err="1">
                <a:hlinkClick r:id="rId3"/>
              </a:rPr>
              <a:t>Kipf</a:t>
            </a:r>
            <a:r>
              <a:rPr lang="en-US" dirty="0">
                <a:hlinkClick r:id="rId3"/>
              </a:rPr>
              <a:t> &amp; Welling (2016)</a:t>
            </a:r>
            <a:r>
              <a:rPr lang="en-US" dirty="0"/>
              <a:t>.</a:t>
            </a:r>
          </a:p>
          <a:p>
            <a:r>
              <a:rPr lang="en-US" sz="1200" dirty="0"/>
              <a:t>This layer computes Z node state,</a:t>
            </a:r>
          </a:p>
          <a:p>
            <a:r>
              <a:rPr lang="en-US" dirty="0"/>
              <a:t> A^=A+I is the adjacency matrix with added self-loops and D^ is its degree matrix.</a:t>
            </a:r>
            <a:br>
              <a:rPr lang="en-US" dirty="0"/>
            </a:b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******************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K-NN graph is statically determined from a regular grid of pixels using the 2d coordinates.</a:t>
            </a:r>
          </a:p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78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192087">
              <a:buNone/>
            </a:pPr>
            <a:r>
              <a:rPr lang="en-IN" sz="1200" b="1" dirty="0"/>
              <a:t>Physics: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Battaglia et al. [2016] propose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Interaction Networks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to make predictions and inferences about various physical systems</a:t>
            </a:r>
            <a:r>
              <a:rPr lang="en-US" dirty="0"/>
              <a:t> </a:t>
            </a:r>
          </a:p>
          <a:p>
            <a:pPr marL="0" lvl="0" indent="-192087">
              <a:buNone/>
            </a:pPr>
            <a:br>
              <a:rPr lang="en-US" dirty="0"/>
            </a:br>
            <a:r>
              <a:rPr lang="en-US" sz="1200" b="1" dirty="0"/>
              <a:t>Chemistry &amp; Biology: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Duvenaud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 et al., 2015) proposed neural graph fingerprints which calculate substructure feature vectors and sum to get overall representation.</a:t>
            </a:r>
            <a:r>
              <a:rPr lang="en-US" dirty="0"/>
              <a:t> </a:t>
            </a:r>
            <a:br>
              <a:rPr lang="en-US" dirty="0"/>
            </a:br>
            <a:endParaRPr lang="en-US" sz="1200" b="1" dirty="0"/>
          </a:p>
          <a:p>
            <a:pPr marL="0" lvl="0" indent="-192087">
              <a:buNone/>
            </a:pPr>
            <a:endParaRPr lang="en-US" sz="1200" b="1" dirty="0"/>
          </a:p>
          <a:p>
            <a:pPr marL="0" lvl="0" indent="-192087">
              <a:buNone/>
            </a:pPr>
            <a:r>
              <a:rPr lang="en-US" sz="1200" b="1" dirty="0"/>
              <a:t>Knowledge Graph Completion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Author proposes the first GNN-based framework for modeling relational data with parameter sharing techniques to enforce sparsity constraints. </a:t>
            </a:r>
            <a:br>
              <a:rPr lang="en-US" dirty="0"/>
            </a:br>
            <a:endParaRPr lang="en-US" sz="1200" b="1" dirty="0"/>
          </a:p>
          <a:p>
            <a:pPr marL="0" lvl="0" indent="-192087">
              <a:buNone/>
            </a:pPr>
            <a:endParaRPr lang="en-US" sz="1200" b="1" dirty="0"/>
          </a:p>
          <a:p>
            <a:pPr marL="0" lvl="0" indent="-192087">
              <a:buNone/>
            </a:pPr>
            <a:r>
              <a:rPr lang="en-US" sz="1200" b="1" dirty="0"/>
              <a:t>Recommender Systems: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316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Here rearranged the output of the graph convolutions to see if the model is learning similar sorts of features to the standard convolutional neural networks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loss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is a number indicating how bad the model's prediction was on a single example.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Unlike accuracy,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loss 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not a percentage. It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 a sum of the errors made for each example in training or validation sets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066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Static graphs are stable so they can be modeled feasibly, while dynamic graphs introduce changing structures.</a:t>
            </a:r>
            <a:r>
              <a:rPr lang="en-US" dirty="0"/>
              <a:t>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When edges and nodes appear or disappear, GNN cannot change adaptively.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094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architecture built in this research aims to reduce decision making time in providing decision making in real time, solutions to big data problems, cloud computing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73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sz="1870" baseline="0" dirty="0"/>
              <a:t>Inability of  CNNs to handle Non-Euclidean data as modern deep learning approaches are designed for simple sequences or grids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sz="1870" baseline="0" dirty="0"/>
              <a:t>But networks are far more complex, as they </a:t>
            </a:r>
            <a:r>
              <a:rPr lang="en-IN" sz="1870" baseline="0" dirty="0" err="1"/>
              <a:t>donot</a:t>
            </a:r>
            <a:r>
              <a:rPr lang="en-IN" sz="1870" baseline="0" dirty="0"/>
              <a:t> have spatial locality like grids, no node ordering, and may be dynamic in nature.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72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If we have to perform some predictive tasks on network, </a:t>
            </a:r>
          </a:p>
          <a:p>
            <a:r>
              <a:rPr lang="en-IN" dirty="0"/>
              <a:t>then first example would be Node classification, </a:t>
            </a:r>
          </a:p>
          <a:p>
            <a:r>
              <a:rPr lang="en-IN" dirty="0"/>
              <a:t>Given: Here we have graph semi labelled nodes, as green and red</a:t>
            </a:r>
          </a:p>
          <a:p>
            <a:r>
              <a:rPr lang="en-IN" dirty="0"/>
              <a:t>Question is: how should we assign </a:t>
            </a:r>
            <a:r>
              <a:rPr lang="en-IN" dirty="0" err="1"/>
              <a:t>colors</a:t>
            </a:r>
            <a:r>
              <a:rPr lang="en-IN" dirty="0"/>
              <a:t> to unlabelled </a:t>
            </a:r>
            <a:r>
              <a:rPr lang="en-IN" dirty="0" err="1"/>
              <a:t>gray</a:t>
            </a:r>
            <a:r>
              <a:rPr lang="en-IN" dirty="0"/>
              <a:t> nodes.</a:t>
            </a:r>
          </a:p>
          <a:p>
            <a:endParaRPr lang="en-IN" dirty="0"/>
          </a:p>
          <a:p>
            <a:r>
              <a:rPr lang="en-IN" dirty="0"/>
              <a:t>Using some learning method we have to classify nodes as green or 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111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type </a:t>
            </a:r>
          </a:p>
          <a:p>
            <a:r>
              <a:rPr lang="en-IN" dirty="0"/>
              <a:t>Given is: some links are observed and some are missing. </a:t>
            </a:r>
          </a:p>
          <a:p>
            <a:r>
              <a:rPr lang="en-IN" dirty="0"/>
              <a:t>Question is : to predict which links are missing in network</a:t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36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Mostly in such tasks we have to do feature engineering from raw data to structured data. But we would like to do this automatically.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26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architecture built in this research aims to reduce decision making time in providing decision making in real time, solutions to big data problems, cloud computing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916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 traditional machine learning models, the neural network holds a position that is compared to most of the benchmark algorithms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 training, a typical neural network in the machine learning domain tries to learn from given inputs.</a:t>
            </a:r>
            <a:r>
              <a:rPr lang="en-US" dirty="0"/>
              <a:t>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Starts with random values (called weights), these weights are updated continuously using commonly used algorithms.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27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To improve performance and achieve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generalization,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most of the researches are focused on different learning algorithms and model architectures.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These architectures are grouped into four categories as:</a:t>
            </a:r>
            <a:r>
              <a:rPr lang="en-US" dirty="0"/>
              <a:t> </a:t>
            </a:r>
          </a:p>
          <a:p>
            <a:r>
              <a:rPr lang="en-US" dirty="0"/>
              <a:t>First </a:t>
            </a:r>
            <a:r>
              <a:rPr lang="en-US" dirty="0" err="1"/>
              <a:t>feedward</a:t>
            </a:r>
            <a:r>
              <a:rPr lang="en-US" dirty="0"/>
              <a:t> neural network</a:t>
            </a:r>
          </a:p>
          <a:p>
            <a:r>
              <a:rPr lang="en-US" dirty="0"/>
              <a:t>Convolutional neural network</a:t>
            </a:r>
          </a:p>
          <a:p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083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Third as Recurrent neural network,( here showing, folded and unfolded RNN cell processing a sequence input.)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GNNs are specifically designed to handle graphical data non-Euclidean data structures. 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4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Geometric deep learning is a group of emerging techniques-  to generalize deep learning models of structured or Euclidean domains  ---&gt; to    graphs or manifolds in non-Euclidean domains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GDL can be categorized into two groups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Deep learning models for manifolds</a:t>
            </a:r>
            <a:r>
              <a:rPr lang="en-US" sz="18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For Riemannian manifolds authors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utilize geodesic polar coordinates to apply local patch filter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introduces an intrinsic type of CNN for manifolds that can achieve state-of-the-art performance for applications as description and retrieval of shapes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Deep learning models for graphs</a:t>
            </a:r>
            <a:endParaRPr lang="en-US" sz="1800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2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Manifolds are spaces which are locally Euclidean in nature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r>
              <a:rPr lang="en-US" sz="2000" b="1" dirty="0"/>
              <a:t>**************************</a:t>
            </a:r>
          </a:p>
          <a:p>
            <a:r>
              <a:rPr lang="en-US" sz="2000" b="1" dirty="0"/>
              <a:t>Geodesic: relating to or determined by geodesy</a:t>
            </a:r>
          </a:p>
          <a:p>
            <a:r>
              <a:rPr lang="en-US" dirty="0"/>
              <a:t>Geodesy: The branch of geology that studies the shape of the earth and the determination of the exact position of geographical points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93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Models are groups based on graph types as: &lt;&lt;SLIDE&gt;&gt;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*****************************************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For directed graphs, When graph size becomes more significant, distribution of information from distant nodes can suffer from the problem of information dilution (Bruna et al., 2013) +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(Bruna et al., 2013)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introduces a Dense Graph propagation to avoid this problem by designing direct communication links for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 panose="020B0604020202020204" pitchFamily="34" charset="0"/>
              </a:rPr>
              <a:t>distant nodes.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2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651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3217050"/>
            <a:ext cx="7500938" cy="2713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88" y="4111318"/>
            <a:ext cx="4679325" cy="73453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</p:txBody>
      </p:sp>
      <p:pic>
        <p:nvPicPr>
          <p:cNvPr id="10" name="Picture 9" descr="TCD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1"/>
            <a:ext cx="7500938" cy="3030141"/>
          </a:xfrm>
        </p:spPr>
        <p:txBody>
          <a:bodyPr/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95500"/>
            <a:ext cx="9144000" cy="648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2"/>
            <a:ext cx="7500938" cy="2891980"/>
          </a:xfrm>
        </p:spPr>
        <p:txBody>
          <a:bodyPr/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pic>
        <p:nvPicPr>
          <p:cNvPr id="11" name="Picture 10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13536"/>
            <a:ext cx="1585894" cy="42748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21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410807"/>
            <a:ext cx="3933824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4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410807"/>
            <a:ext cx="3934800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4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4495500"/>
            <a:ext cx="9144000" cy="648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5" name="Picture 14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13536"/>
            <a:ext cx="1585894" cy="427482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078712"/>
            <a:ext cx="4204800" cy="3739329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83" y="1428750"/>
            <a:ext cx="3819525" cy="2990766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4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4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78712"/>
            <a:ext cx="9144000" cy="3739319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71711" cy="514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 lang="en-GB"/>
          </a:p>
        </p:txBody>
      </p:sp>
      <p:pic>
        <p:nvPicPr>
          <p:cNvPr id="5" name="Picture 4" descr="TCD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86" y="270000"/>
            <a:ext cx="7500939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303403"/>
            <a:ext cx="7500938" cy="307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  <p:sldLayoutId id="2147483657" r:id="rId5"/>
    <p:sldLayoutId id="2147483658" r:id="rId6"/>
    <p:sldLayoutId id="2147483659" r:id="rId7"/>
    <p:sldLayoutId id="214748365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417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3175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8325" indent="-22225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84225" indent="-201613" algn="l" defTabSz="914400" rtl="0" eaLnBrk="1" latinLnBrk="0" hangingPunct="1">
        <a:spcBef>
          <a:spcPts val="1134"/>
        </a:spcBef>
        <a:buClr>
          <a:schemeClr val="tx2"/>
        </a:buClr>
        <a:buFont typeface="Minion Pro" pitchFamily="18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0125" indent="-185738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hyperlink" Target="https://towardsdatascience.com/manifolds-in-data-science-a-brief-overview-2e9dde9437e5" TargetMode="External"/><Relationship Id="rId10" Type="http://schemas.openxmlformats.org/officeDocument/2006/relationships/hyperlink" Target="https://m16marketing.com/atlanta-social-media-company/" TargetMode="External"/><Relationship Id="rId4" Type="http://schemas.openxmlformats.org/officeDocument/2006/relationships/image" Target="../media/image19.jpeg"/><Relationship Id="rId9" Type="http://schemas.openxmlformats.org/officeDocument/2006/relationships/hyperlink" Target="https://www.acs.org/content/acs/en/molecule-of-the-week/archive/f/fructose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2907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hyperlink" Target="https://www.dummies.com/programming/big-data/data-science/deep-learning-and-recurrent-neural-networks/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Investigation of Graph Neural Networks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Name — Vishal Kumar</a:t>
            </a:r>
          </a:p>
          <a:p>
            <a:r>
              <a:rPr lang="en-GB" dirty="0"/>
              <a:t>Course – MSc. Computer Science – Intelligent Systems</a:t>
            </a:r>
          </a:p>
          <a:p>
            <a:r>
              <a:rPr lang="en-GB" dirty="0"/>
              <a:t>Student ID - 19304373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935C3DF-A935-45EB-BC4C-47E195F791A1}"/>
              </a:ext>
            </a:extLst>
          </p:cNvPr>
          <p:cNvSpPr txBox="1">
            <a:spLocks/>
          </p:cNvSpPr>
          <p:nvPr/>
        </p:nvSpPr>
        <p:spPr>
          <a:xfrm>
            <a:off x="6103753" y="4107836"/>
            <a:ext cx="4679325" cy="7345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567"/>
              </a:spcBef>
              <a:buClr>
                <a:schemeClr val="tx2"/>
              </a:buClr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Minion Pro" pitchFamily="18" charset="0"/>
              <a:buChar char="‒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Supervised by – </a:t>
            </a:r>
            <a:r>
              <a:rPr lang="en-IN" dirty="0" err="1"/>
              <a:t>Rozenn</a:t>
            </a:r>
            <a:r>
              <a:rPr lang="en-IN" dirty="0"/>
              <a:t> </a:t>
            </a:r>
            <a:r>
              <a:rPr lang="en-IN" dirty="0" err="1"/>
              <a:t>Dahyot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8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199" y="1319344"/>
            <a:ext cx="8445821" cy="3262745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/>
              <a:t>2.  </a:t>
            </a:r>
            <a:r>
              <a:rPr lang="en-US" sz="2000" b="1" dirty="0"/>
              <a:t>Geometric deep learning</a:t>
            </a:r>
          </a:p>
          <a:p>
            <a:pPr marL="265113" lvl="1" indent="0">
              <a:buClrTx/>
              <a:buNone/>
            </a:pPr>
            <a:r>
              <a:rPr lang="en-US" b="1" dirty="0"/>
              <a:t>A.  Deep learning models for manifolds</a:t>
            </a:r>
            <a:r>
              <a:rPr lang="en-US" sz="2000" dirty="0"/>
              <a:t> </a:t>
            </a:r>
          </a:p>
          <a:p>
            <a:pPr marL="265113" lvl="1" indent="0">
              <a:buClrTx/>
              <a:buNone/>
            </a:pPr>
            <a:endParaRPr lang="en-US" sz="2000" dirty="0"/>
          </a:p>
          <a:p>
            <a:pPr marL="265113" lvl="1" indent="0">
              <a:buClrTx/>
              <a:buNone/>
            </a:pPr>
            <a:endParaRPr lang="en-US" sz="2000" dirty="0"/>
          </a:p>
          <a:p>
            <a:pPr marL="265113" lvl="1" indent="0">
              <a:buClrTx/>
              <a:buNone/>
            </a:pPr>
            <a:endParaRPr lang="en-US" sz="2000" dirty="0"/>
          </a:p>
          <a:p>
            <a:pPr marL="265113" lvl="1" indent="0">
              <a:buClrTx/>
              <a:buNone/>
            </a:pPr>
            <a:r>
              <a:rPr lang="en-US" b="1" dirty="0"/>
              <a:t>B.  Deep learning models for graphs*</a:t>
            </a:r>
            <a:r>
              <a:rPr lang="en-US" sz="2000" dirty="0"/>
              <a:t> 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 </a:t>
            </a:r>
            <a:br>
              <a:rPr lang="en-US" sz="2000" b="1" dirty="0"/>
            </a:b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BB1A1-1026-46A3-BCE0-65A6CF94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78" y="2088984"/>
            <a:ext cx="1829733" cy="800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46EAD0-42DE-4F23-B075-07246F076D2C}"/>
              </a:ext>
            </a:extLst>
          </p:cNvPr>
          <p:cNvSpPr/>
          <p:nvPr/>
        </p:nvSpPr>
        <p:spPr>
          <a:xfrm>
            <a:off x="-72248" y="47107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" dirty="0"/>
              <a:t>Geodesic convolutional neural networks on Riemannian manifolds Jonathan </a:t>
            </a:r>
            <a:r>
              <a:rPr lang="en-US" sz="400" dirty="0" err="1"/>
              <a:t>Masci</a:t>
            </a:r>
            <a:endParaRPr lang="en-US" sz="400" dirty="0"/>
          </a:p>
        </p:txBody>
      </p:sp>
      <p:pic>
        <p:nvPicPr>
          <p:cNvPr id="5127" name="Picture 7" descr="Related image">
            <a:extLst>
              <a:ext uri="{FF2B5EF4-FFF2-40B4-BE49-F238E27FC236}">
                <a16:creationId xmlns:a16="http://schemas.microsoft.com/office/drawing/2014/main" id="{3B755192-504E-4024-AD8C-5E9BE26A5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2807" y="2085604"/>
            <a:ext cx="1304046" cy="78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1F755E-A69C-409A-BB4F-66C01B8FB1F3}"/>
              </a:ext>
            </a:extLst>
          </p:cNvPr>
          <p:cNvSpPr/>
          <p:nvPr/>
        </p:nvSpPr>
        <p:spPr>
          <a:xfrm>
            <a:off x="1811282" y="4717739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" dirty="0">
                <a:hlinkClick r:id="rId5"/>
              </a:rPr>
              <a:t>https://towardsdatascience.com/manifolds-in-data-science-a-brief-overview-2e9dde9437e5</a:t>
            </a:r>
            <a:endParaRPr lang="en-US" sz="400" dirty="0"/>
          </a:p>
        </p:txBody>
      </p:sp>
      <p:pic>
        <p:nvPicPr>
          <p:cNvPr id="5133" name="Picture 13" descr="https://3w006l3s3rog48dfw748xmy6-wpengine.netdna-ssl.com/wp-content/uploads/2018/12/atlanta-social-media-company-m16-marketing-network.png">
            <a:extLst>
              <a:ext uri="{FF2B5EF4-FFF2-40B4-BE49-F238E27FC236}">
                <a16:creationId xmlns:a16="http://schemas.microsoft.com/office/drawing/2014/main" id="{047D9FA3-EFB1-48D2-AADF-17779658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78" y="3311358"/>
            <a:ext cx="2302571" cy="12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Fructose - American Chemical Society">
            <a:extLst>
              <a:ext uri="{FF2B5EF4-FFF2-40B4-BE49-F238E27FC236}">
                <a16:creationId xmlns:a16="http://schemas.microsoft.com/office/drawing/2014/main" id="{B164EDEE-6601-4075-B199-A5DC71D3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51" y="3591403"/>
            <a:ext cx="1286974" cy="92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CA793-D008-4BE6-B63D-83B443EEF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676" y="80398"/>
            <a:ext cx="1485900" cy="962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5AA10B-CCF8-486A-988B-C82D14BF493B}"/>
              </a:ext>
            </a:extLst>
          </p:cNvPr>
          <p:cNvSpPr/>
          <p:nvPr/>
        </p:nvSpPr>
        <p:spPr>
          <a:xfrm>
            <a:off x="3980165" y="47107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" dirty="0">
                <a:hlinkClick r:id="rId9"/>
              </a:rPr>
              <a:t>https://www.acs.org/content/acs/en/molecule-of-the-week/archive/f/fructose.html</a:t>
            </a:r>
            <a:endParaRPr lang="en-US" sz="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E2C56-DC95-4058-89E0-7BD7FF2459A6}"/>
              </a:ext>
            </a:extLst>
          </p:cNvPr>
          <p:cNvSpPr/>
          <p:nvPr/>
        </p:nvSpPr>
        <p:spPr>
          <a:xfrm>
            <a:off x="6126609" y="4689733"/>
            <a:ext cx="4572000" cy="1692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>
                <a:hlinkClick r:id="rId10"/>
              </a:rPr>
              <a:t>https://m16marketing.com/atlanta-social-media-company/</a:t>
            </a:r>
            <a:endParaRPr lang="en-US" sz="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2395D-11C7-49FF-AA65-21D7747D87A2}"/>
              </a:ext>
            </a:extLst>
          </p:cNvPr>
          <p:cNvSpPr/>
          <p:nvPr/>
        </p:nvSpPr>
        <p:spPr>
          <a:xfrm>
            <a:off x="6250021" y="2387084"/>
            <a:ext cx="1167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Riemannian manifolds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C2F422-1722-4C7B-8004-841EA3E752C5}"/>
              </a:ext>
            </a:extLst>
          </p:cNvPr>
          <p:cNvSpPr/>
          <p:nvPr/>
        </p:nvSpPr>
        <p:spPr>
          <a:xfrm>
            <a:off x="6596269" y="3916033"/>
            <a:ext cx="8210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800" dirty="0">
                <a:solidFill>
                  <a:srgbClr val="26282D"/>
                </a:solidFill>
                <a:latin typeface="inherit"/>
              </a:rPr>
              <a:t>Social network </a:t>
            </a:r>
            <a:endParaRPr lang="en-US" sz="800" i="0" dirty="0">
              <a:solidFill>
                <a:srgbClr val="26282D"/>
              </a:solidFill>
              <a:effectLst/>
              <a:latin typeface="lat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C74543-BA92-4E15-B205-8F1DC6BE1EFE}"/>
              </a:ext>
            </a:extLst>
          </p:cNvPr>
          <p:cNvSpPr/>
          <p:nvPr/>
        </p:nvSpPr>
        <p:spPr>
          <a:xfrm>
            <a:off x="4453216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b="1" dirty="0">
                <a:solidFill>
                  <a:srgbClr val="26282D"/>
                </a:solidFill>
                <a:latin typeface="inherit"/>
              </a:rPr>
              <a:t> </a:t>
            </a:r>
            <a:endParaRPr lang="en-US" b="1" i="0" dirty="0">
              <a:solidFill>
                <a:srgbClr val="26282D"/>
              </a:solidFill>
              <a:effectLst/>
              <a:latin typeface="lato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E56C63-AF67-4A68-BAEA-24F7077EDAC9}"/>
              </a:ext>
            </a:extLst>
          </p:cNvPr>
          <p:cNvSpPr/>
          <p:nvPr/>
        </p:nvSpPr>
        <p:spPr>
          <a:xfrm>
            <a:off x="2341178" y="2389866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Torus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104E7-3D84-415A-AFA4-AF8C383AB3E0}"/>
              </a:ext>
            </a:extLst>
          </p:cNvPr>
          <p:cNvSpPr/>
          <p:nvPr/>
        </p:nvSpPr>
        <p:spPr>
          <a:xfrm>
            <a:off x="2341178" y="4006374"/>
            <a:ext cx="9813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Chemical Molecule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51190-55EE-45C5-A897-D3B7C6608E2F}"/>
              </a:ext>
            </a:extLst>
          </p:cNvPr>
          <p:cNvSpPr/>
          <p:nvPr/>
        </p:nvSpPr>
        <p:spPr>
          <a:xfrm>
            <a:off x="6249332" y="2526567"/>
            <a:ext cx="28230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LMRoman12-Regular-Identity-H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LMRoman12-Regular-Identity-H"/>
              </a:rPr>
              <a:t>Masci</a:t>
            </a:r>
            <a:r>
              <a:rPr lang="en-US" sz="1000" dirty="0">
                <a:solidFill>
                  <a:srgbClr val="000000"/>
                </a:solidFill>
                <a:latin typeface="LMRoman12-Regular-Identity-H"/>
              </a:rPr>
              <a:t> et al., </a:t>
            </a:r>
            <a:r>
              <a:rPr lang="en-US" sz="1000" dirty="0">
                <a:solidFill>
                  <a:srgbClr val="0000FF"/>
                </a:solidFill>
                <a:latin typeface="LMRoman12-Regular-Identity-H"/>
              </a:rPr>
              <a:t>2015</a:t>
            </a:r>
            <a:r>
              <a:rPr lang="en-US" sz="1000" dirty="0">
                <a:solidFill>
                  <a:srgbClr val="000000"/>
                </a:solidFill>
                <a:latin typeface="LMRoman12-Regular-Identity-H"/>
              </a:rPr>
              <a:t>)</a:t>
            </a:r>
            <a:r>
              <a:rPr lang="en-US" sz="1000" dirty="0"/>
              <a:t> </a:t>
            </a:r>
            <a:r>
              <a:rPr lang="en-US" sz="1000" dirty="0">
                <a:sym typeface="Wingdings" panose="05000000000000000000" pitchFamily="2" charset="2"/>
              </a:rPr>
              <a:t></a:t>
            </a:r>
            <a:r>
              <a:rPr lang="en-US" sz="1000" dirty="0"/>
              <a:t>Geodesic convolutional neural networks on Riemannian manifolds</a:t>
            </a: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7688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Graph Neural Network variants</a:t>
            </a:r>
            <a:endParaRPr lang="en-US" sz="1800" u="sng" dirty="0"/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dirty="0"/>
              <a:t>A.  Models based on graph types</a:t>
            </a:r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200" dirty="0"/>
              <a:t>	</a:t>
            </a:r>
            <a:r>
              <a:rPr lang="en-US" sz="1200" b="1" dirty="0"/>
              <a:t>Directed Graph</a:t>
            </a:r>
            <a:r>
              <a:rPr lang="en-US" sz="1200" dirty="0"/>
              <a:t> :  </a:t>
            </a:r>
            <a:r>
              <a:rPr lang="en-US" sz="1050" dirty="0"/>
              <a:t>(Bruna et al., 2013)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Spectral networks and locally connected networks on graphs </a:t>
            </a:r>
          </a:p>
          <a:p>
            <a:pPr marL="265113" lvl="1" indent="0">
              <a:buNone/>
            </a:pP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b="1" dirty="0"/>
              <a:t>Heterogeneous graphs: </a:t>
            </a:r>
            <a:r>
              <a:rPr lang="en-US" sz="1050" dirty="0"/>
              <a:t>(Y. Zhang et al., 2018)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Deep collective classification in heterogeneous information networks</a:t>
            </a:r>
          </a:p>
          <a:p>
            <a:pPr marL="265113" lvl="1" indent="0">
              <a:buNone/>
            </a:pPr>
            <a:endParaRPr lang="en-US" sz="1200" dirty="0"/>
          </a:p>
          <a:p>
            <a:pPr marL="265113" lvl="1" indent="0">
              <a:buNone/>
            </a:pPr>
            <a:r>
              <a:rPr lang="en-US" sz="1200" b="1" dirty="0"/>
              <a:t>	Dynamic graphs: </a:t>
            </a:r>
            <a:r>
              <a:rPr lang="en-US" sz="1050" dirty="0"/>
              <a:t>(</a:t>
            </a:r>
            <a:r>
              <a:rPr lang="en-US" sz="1050" dirty="0" err="1"/>
              <a:t>Yaguang</a:t>
            </a:r>
            <a:r>
              <a:rPr lang="en-US" sz="1050" dirty="0"/>
              <a:t> Li et al.,2017)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Diffusion convolutional recurrent neural network: Data-driven traffic forecasting </a:t>
            </a:r>
          </a:p>
          <a:p>
            <a:pPr marL="265113" lvl="1" indent="0">
              <a:buNone/>
            </a:pP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b="1" dirty="0"/>
              <a:t>Graphs with edge information:</a:t>
            </a:r>
            <a:r>
              <a:rPr lang="en-US" sz="1200" dirty="0"/>
              <a:t> </a:t>
            </a:r>
            <a:r>
              <a:rPr lang="en-US" sz="1050" dirty="0"/>
              <a:t>(Beck, </a:t>
            </a:r>
            <a:r>
              <a:rPr lang="en-US" sz="1050" dirty="0" err="1"/>
              <a:t>Haffari</a:t>
            </a:r>
            <a:r>
              <a:rPr lang="en-US" sz="1050" dirty="0"/>
              <a:t>, and Cohn, 2018)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Graph-to-sequence learning using gated graph neural networks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5113" lvl="1" indent="0">
              <a:buNone/>
            </a:pPr>
            <a:br>
              <a:rPr lang="en-US" sz="1800" dirty="0"/>
            </a:br>
            <a:endParaRPr lang="en-IN" dirty="0"/>
          </a:p>
        </p:txBody>
      </p:sp>
      <p:pic>
        <p:nvPicPr>
          <p:cNvPr id="7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13ADCDF0-4A2D-4B83-A136-564A82BE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2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Graph Neural Network variants</a:t>
            </a:r>
            <a:endParaRPr lang="en-US" sz="1800" u="sng" dirty="0"/>
          </a:p>
          <a:p>
            <a:pPr marL="265113" lvl="1" indent="0">
              <a:buNone/>
            </a:pPr>
            <a:endParaRPr lang="en-US" sz="1800" dirty="0"/>
          </a:p>
          <a:p>
            <a:pPr marL="608013" lvl="1" indent="-342900">
              <a:buAutoNum type="alphaUcPeriod" startAt="2"/>
            </a:pPr>
            <a:r>
              <a:rPr lang="en-US" sz="1800" dirty="0"/>
              <a:t>Models based on Propagation methods</a:t>
            </a:r>
          </a:p>
          <a:p>
            <a:pPr marL="608013" lvl="1" indent="-342900">
              <a:buAutoNum type="alphaUcPeriod" startAt="2"/>
            </a:pPr>
            <a:endParaRPr lang="en-US" sz="1800" dirty="0"/>
          </a:p>
          <a:p>
            <a:pPr marL="265113" lvl="1" indent="0">
              <a:buNone/>
            </a:pPr>
            <a:r>
              <a:rPr lang="en-IN" sz="1200" dirty="0"/>
              <a:t>	</a:t>
            </a:r>
            <a:r>
              <a:rPr lang="en-US" sz="1200" b="1" dirty="0"/>
              <a:t>Convolution: </a:t>
            </a:r>
            <a:r>
              <a:rPr lang="en-US" sz="1050" b="1" dirty="0"/>
              <a:t>`</a:t>
            </a:r>
            <a:r>
              <a:rPr lang="en-US" sz="1050" dirty="0" err="1"/>
              <a:t>MoNet</a:t>
            </a:r>
            <a:r>
              <a:rPr lang="en-US" sz="1050" dirty="0"/>
              <a:t>’ (Monti et al., 2017) </a:t>
            </a:r>
            <a:r>
              <a:rPr lang="en-US" sz="1050" dirty="0">
                <a:sym typeface="Wingdings" panose="05000000000000000000" pitchFamily="2" charset="2"/>
              </a:rPr>
              <a:t>Geometric Deep Learning on Graphs and Manifolds Using Mixture Model CNNs</a:t>
            </a:r>
            <a:endParaRPr lang="en-US" sz="1200" b="1" dirty="0"/>
          </a:p>
          <a:p>
            <a:pPr marL="265113" lvl="1" indent="0">
              <a:buNone/>
            </a:pPr>
            <a:endParaRPr lang="en-US" sz="1200" b="1" dirty="0"/>
          </a:p>
          <a:p>
            <a:pPr marL="265113" lvl="1" indent="0">
              <a:buNone/>
            </a:pPr>
            <a:r>
              <a:rPr lang="en-US" sz="1200" b="1" dirty="0"/>
              <a:t>	Gate: </a:t>
            </a:r>
            <a:r>
              <a:rPr lang="en-US" sz="1050" dirty="0"/>
              <a:t>(Zhuang and Q. Ma, 2018)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Dual graph convolutional networks for graph-based semi-supervised classification </a:t>
            </a:r>
            <a:endParaRPr lang="en-US" sz="1200" dirty="0"/>
          </a:p>
          <a:p>
            <a:pPr marL="265113" lvl="1" indent="0">
              <a:buNone/>
            </a:pPr>
            <a:br>
              <a:rPr lang="en-US" sz="1200" dirty="0"/>
            </a:br>
            <a:r>
              <a:rPr lang="en-US" sz="1200" b="1" dirty="0"/>
              <a:t>	Attention: </a:t>
            </a:r>
            <a:r>
              <a:rPr lang="en-US" sz="1050" dirty="0"/>
              <a:t>(</a:t>
            </a:r>
            <a:r>
              <a:rPr lang="en-US" sz="1050" dirty="0" err="1"/>
              <a:t>Veličković</a:t>
            </a:r>
            <a:r>
              <a:rPr lang="en-US" sz="1050" dirty="0"/>
              <a:t> et al., 2017)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Graph attention networks </a:t>
            </a:r>
            <a:endParaRPr lang="en-US" sz="1200" dirty="0"/>
          </a:p>
          <a:p>
            <a:pPr marL="265113" lvl="1" indent="0">
              <a:buNone/>
            </a:pPr>
            <a:endParaRPr lang="en-US" sz="1200" b="1" dirty="0"/>
          </a:p>
          <a:p>
            <a:pPr marL="265113" lvl="1" indent="0">
              <a:buNone/>
            </a:pPr>
            <a:r>
              <a:rPr lang="en-US" sz="1200" b="1" dirty="0"/>
              <a:t>	Skip Connection: </a:t>
            </a:r>
            <a:r>
              <a:rPr lang="en-US" sz="1050" dirty="0"/>
              <a:t>(He et al., 2015)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Deep residual learning for image recognition 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pPr marL="265113" lvl="1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5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3487D4B4-6F6B-4972-A3B6-2F392D2A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45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Graph Neural Network variants</a:t>
            </a:r>
            <a:endParaRPr lang="en-US" sz="1800" u="sng" dirty="0"/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dirty="0"/>
              <a:t>B.  Models based on Propagation methods</a:t>
            </a:r>
          </a:p>
          <a:p>
            <a:pPr marL="608013" lvl="1" indent="-342900">
              <a:buAutoNum type="alphaUcPeriod" startAt="2"/>
            </a:pPr>
            <a:endParaRPr lang="en-US" sz="1800" dirty="0"/>
          </a:p>
          <a:p>
            <a:pPr marL="265113" lvl="1" indent="0">
              <a:buNone/>
            </a:pPr>
            <a:r>
              <a:rPr lang="en-IN" sz="1200" dirty="0"/>
              <a:t>	</a:t>
            </a:r>
            <a:r>
              <a:rPr lang="en-US" sz="1200" b="1" dirty="0"/>
              <a:t>Convolution: </a:t>
            </a:r>
            <a:r>
              <a:rPr lang="en-US" sz="1050" b="1" dirty="0"/>
              <a:t>`</a:t>
            </a:r>
            <a:r>
              <a:rPr lang="en-US" sz="1050" dirty="0" err="1"/>
              <a:t>MoNet</a:t>
            </a:r>
            <a:r>
              <a:rPr lang="en-US" sz="1050" dirty="0"/>
              <a:t>’ (Monti et al., 2017) </a:t>
            </a:r>
            <a:r>
              <a:rPr lang="en-US" sz="1050" dirty="0">
                <a:sym typeface="Wingdings" panose="05000000000000000000" pitchFamily="2" charset="2"/>
              </a:rPr>
              <a:t>Geometric Deep Learning on Graphs and Manifolds Using Mixture Model CNNs</a:t>
            </a:r>
            <a:endParaRPr lang="en-US" sz="1200" b="1" dirty="0"/>
          </a:p>
          <a:p>
            <a:pPr marL="265113" lvl="1" indent="0">
              <a:buNone/>
            </a:pPr>
            <a:endParaRPr lang="en-US" sz="1200" b="1" dirty="0"/>
          </a:p>
          <a:p>
            <a:pPr marL="265113" lvl="1" indent="0">
              <a:buNone/>
            </a:pPr>
            <a:r>
              <a:rPr lang="en-US" sz="1200" b="1" dirty="0"/>
              <a:t>	Gate: </a:t>
            </a:r>
            <a:r>
              <a:rPr lang="en-US" sz="1050" dirty="0"/>
              <a:t>(Zhuang and Q. Ma, 2018)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Dual graph convolutional networks for graph-based semi-supervised classification </a:t>
            </a:r>
            <a:endParaRPr lang="en-US" sz="1200" dirty="0"/>
          </a:p>
          <a:p>
            <a:pPr marL="265113" lvl="1" indent="0">
              <a:buNone/>
            </a:pPr>
            <a:br>
              <a:rPr lang="en-US" sz="1200" dirty="0"/>
            </a:br>
            <a:r>
              <a:rPr lang="en-US" sz="1200" b="1" dirty="0"/>
              <a:t>	Attention: </a:t>
            </a:r>
            <a:r>
              <a:rPr lang="en-US" sz="1050" dirty="0"/>
              <a:t>(</a:t>
            </a:r>
            <a:r>
              <a:rPr lang="en-US" sz="1050" dirty="0" err="1"/>
              <a:t>Veličković</a:t>
            </a:r>
            <a:r>
              <a:rPr lang="en-US" sz="1050" dirty="0"/>
              <a:t> et al., 2017)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Graph attention networks </a:t>
            </a:r>
            <a:endParaRPr lang="en-US" sz="1200" dirty="0"/>
          </a:p>
          <a:p>
            <a:pPr marL="265113" lvl="1" indent="0">
              <a:buNone/>
            </a:pPr>
            <a:endParaRPr lang="en-US" sz="1200" b="1" dirty="0"/>
          </a:p>
          <a:p>
            <a:pPr marL="265113" lvl="1" indent="0">
              <a:buNone/>
            </a:pPr>
            <a:r>
              <a:rPr lang="en-US" sz="1200" b="1" dirty="0"/>
              <a:t>	Skip Connection: </a:t>
            </a:r>
            <a:r>
              <a:rPr lang="en-US" sz="1050" dirty="0"/>
              <a:t>(He et al., 2015) </a:t>
            </a:r>
            <a:r>
              <a:rPr lang="en-US" sz="1050" dirty="0">
                <a:sym typeface="Wingdings" panose="05000000000000000000" pitchFamily="2" charset="2"/>
              </a:rPr>
              <a:t> </a:t>
            </a:r>
            <a:r>
              <a:rPr lang="en-US" sz="1050" dirty="0"/>
              <a:t>Deep residual learning for image recognition 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pPr marL="265113" lvl="1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5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3487D4B4-6F6B-4972-A3B6-2F392D2A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1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3B1EB0F-DD19-464B-8123-6BEEB256C2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673386"/>
          <a:ext cx="4580788" cy="310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r:id="rId4" imgW="6285600" imgH="4850640" progId="">
                  <p:embed/>
                </p:oleObj>
              </mc:Choice>
              <mc:Fallback>
                <p:oleObj r:id="rId4" imgW="6285600" imgH="4850640" progId="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6D8C153D-F5FE-42CA-AC00-2B2E65CD0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1673386"/>
                        <a:ext cx="4580788" cy="310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Graph Neural Network variants</a:t>
            </a:r>
            <a:endParaRPr lang="en-US" sz="1800" u="sng" dirty="0"/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dirty="0"/>
              <a:t>C.  Models based on training methods</a:t>
            </a:r>
          </a:p>
          <a:p>
            <a:pPr marL="265113" lvl="1" indent="0">
              <a:buNone/>
            </a:pPr>
            <a:endParaRPr lang="en-IN" sz="1200" dirty="0"/>
          </a:p>
          <a:p>
            <a:pPr marL="265113" lvl="1" indent="0">
              <a:buNone/>
            </a:pPr>
            <a:r>
              <a:rPr lang="en-IN" sz="1200" dirty="0"/>
              <a:t>	</a:t>
            </a:r>
            <a:r>
              <a:rPr lang="en-US" sz="1200" b="1" dirty="0"/>
              <a:t>Sampling                                	              Hierarchical Pooling</a:t>
            </a:r>
          </a:p>
          <a:p>
            <a:pPr marL="265113" lvl="1" indent="0">
              <a:buNone/>
            </a:pPr>
            <a:endParaRPr lang="en-US" sz="1200" dirty="0"/>
          </a:p>
          <a:p>
            <a:pPr marL="265113" lvl="1" indent="0">
              <a:buNone/>
            </a:pPr>
            <a:r>
              <a:rPr lang="en-US" sz="1200" b="1" dirty="0"/>
              <a:t>	Data Augmentation                               Unsupervised training</a:t>
            </a:r>
            <a:br>
              <a:rPr lang="en-US" sz="1200" dirty="0"/>
            </a:br>
            <a:endParaRPr lang="en-US" sz="1200" dirty="0"/>
          </a:p>
          <a:p>
            <a:pPr marL="265113" lvl="1" indent="0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83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199" y="1319344"/>
            <a:ext cx="8605761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Graph Applications</a:t>
            </a:r>
            <a:endParaRPr lang="en-US" sz="1800" u="sng" dirty="0"/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dirty="0"/>
              <a:t>A.  Structured scenarios </a:t>
            </a:r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dirty="0"/>
              <a:t>	- </a:t>
            </a:r>
            <a:r>
              <a:rPr lang="en-US" dirty="0"/>
              <a:t>where the data are naturally available in the graph structure </a:t>
            </a:r>
          </a:p>
          <a:p>
            <a:pPr marL="265113" lvl="1" indent="0">
              <a:buNone/>
            </a:pPr>
            <a:endParaRPr lang="en-US" dirty="0"/>
          </a:p>
          <a:p>
            <a:pPr marL="265113" lvl="1" indent="0">
              <a:buNone/>
            </a:pPr>
            <a:r>
              <a:rPr lang="en-US" dirty="0"/>
              <a:t>	- such as social network prediction, traffic prediction, recommender systems, and graph representation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158C90FC-2345-45AF-A2B9-C09288C1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1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199" y="1319344"/>
            <a:ext cx="8605761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Graph Applications</a:t>
            </a:r>
            <a:endParaRPr lang="en-US" sz="1800" u="sng" dirty="0"/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dirty="0"/>
              <a:t>B.  Non-Structured scenarios </a:t>
            </a:r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dirty="0"/>
              <a:t>	- </a:t>
            </a:r>
            <a:r>
              <a:rPr lang="en-US" dirty="0"/>
              <a:t>where the data are </a:t>
            </a:r>
            <a:r>
              <a:rPr lang="en-US" b="1" dirty="0"/>
              <a:t>NOT</a:t>
            </a:r>
            <a:r>
              <a:rPr lang="en-US" dirty="0"/>
              <a:t> naturally in the graph structure.</a:t>
            </a:r>
          </a:p>
          <a:p>
            <a:pPr marL="265113" lvl="1" indent="0">
              <a:buNone/>
            </a:pPr>
            <a:endParaRPr lang="en-US" dirty="0"/>
          </a:p>
          <a:p>
            <a:pPr marL="265113" lvl="1" indent="0">
              <a:buNone/>
            </a:pPr>
            <a:r>
              <a:rPr lang="en-US" dirty="0"/>
              <a:t>	-  such as image, text, programming source code, and multi-agent systems.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5113" lvl="1" indent="0">
              <a:buNone/>
            </a:pPr>
            <a:r>
              <a:rPr lang="en-IN" sz="1200" b="1" dirty="0"/>
              <a:t>	</a:t>
            </a:r>
            <a:br>
              <a:rPr lang="en-US" sz="1200" dirty="0"/>
            </a:br>
            <a:endParaRPr lang="en-US" sz="1200" dirty="0"/>
          </a:p>
          <a:p>
            <a:pPr marL="265113" lvl="1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5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158C90FC-2345-45AF-A2B9-C09288C1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AE6-C1F2-4294-A224-D2A464DF6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Model Designs and Libraries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4857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E6D62-2213-4152-BF8B-DE2424D2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145" y="1850519"/>
            <a:ext cx="3967429" cy="27315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Model Designs and Libraries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1. Original(</a:t>
            </a:r>
            <a:r>
              <a:rPr lang="en-US" sz="2000" b="1" i="1" u="sng" dirty="0"/>
              <a:t>vanilla</a:t>
            </a:r>
            <a:r>
              <a:rPr lang="en-US" sz="2000" b="1" u="sng" dirty="0"/>
              <a:t>) Graph neural network</a:t>
            </a:r>
          </a:p>
          <a:p>
            <a:pPr marL="0" indent="0">
              <a:buNone/>
            </a:pPr>
            <a:endParaRPr lang="en-US" sz="1800" dirty="0"/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it-IT" sz="1200" dirty="0"/>
              <a:t>The vanilla GNN (Scarselli et al., 2009)</a:t>
            </a:r>
            <a:r>
              <a:rPr lang="it-IT" sz="1200" dirty="0">
                <a:sym typeface="Wingdings" panose="05000000000000000000" pitchFamily="2" charset="2"/>
              </a:rPr>
              <a:t> </a:t>
            </a:r>
            <a:r>
              <a:rPr lang="en-US" sz="1200" dirty="0"/>
              <a:t>The graph neural network model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cs typeface="Arial" panose="020B0604020202020204" pitchFamily="34" charset="0"/>
              </a:rPr>
              <a:t>Transduction function: </a:t>
            </a:r>
            <a:r>
              <a:rPr lang="en-US" sz="1200" i="1" dirty="0">
                <a:cs typeface="Arial" panose="020B0604020202020204" pitchFamily="34" charset="0"/>
              </a:rPr>
              <a:t>τ</a:t>
            </a:r>
            <a:r>
              <a:rPr lang="en-US" sz="1200" dirty="0">
                <a:cs typeface="Arial" panose="020B0604020202020204" pitchFamily="34" charset="0"/>
              </a:rPr>
              <a:t>(</a:t>
            </a:r>
            <a:r>
              <a:rPr lang="en-US" sz="1200" b="1" i="1" dirty="0">
                <a:cs typeface="Arial" panose="020B0604020202020204" pitchFamily="34" charset="0"/>
              </a:rPr>
              <a:t>G</a:t>
            </a:r>
            <a:r>
              <a:rPr lang="en-US" sz="1200" i="1" dirty="0">
                <a:cs typeface="Arial" panose="020B0604020202020204" pitchFamily="34" charset="0"/>
              </a:rPr>
              <a:t>, n</a:t>
            </a:r>
            <a:r>
              <a:rPr lang="en-US" sz="1200" dirty="0">
                <a:cs typeface="Arial" panose="020B0604020202020204" pitchFamily="34" charset="0"/>
              </a:rPr>
              <a:t>) </a:t>
            </a:r>
            <a:r>
              <a:rPr lang="en-US" sz="1200" i="1" dirty="0">
                <a:cs typeface="Arial" panose="020B0604020202020204" pitchFamily="34" charset="0"/>
              </a:rPr>
              <a:t>∈ R</a:t>
            </a:r>
            <a:r>
              <a:rPr lang="en-US" sz="1200" i="1" baseline="30000" dirty="0">
                <a:cs typeface="Arial" panose="020B0604020202020204" pitchFamily="34" charset="0"/>
              </a:rPr>
              <a:t>m </a:t>
            </a:r>
            <a:endParaRPr lang="en-US" sz="1200" baseline="30000" dirty="0"/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graph ‘G’ is denoted as pair (N, E)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ne[n] : Set of </a:t>
            </a:r>
            <a:r>
              <a:rPr lang="en-US" sz="1200" dirty="0" err="1"/>
              <a:t>neighbour</a:t>
            </a:r>
            <a:r>
              <a:rPr lang="en-US" sz="1200" dirty="0"/>
              <a:t> nodes connected to node ‘n’ 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co[n] : set of edges with node ‘n’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Each node and edges may have labels and input features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i="1" dirty="0"/>
              <a:t>l</a:t>
            </a:r>
            <a:r>
              <a:rPr lang="en-US" sz="1200" i="1" baseline="-25000" dirty="0"/>
              <a:t>n</a:t>
            </a:r>
            <a:r>
              <a:rPr lang="en-US" sz="1200" i="1" dirty="0"/>
              <a:t> : </a:t>
            </a:r>
            <a:r>
              <a:rPr lang="en-US" sz="1200" dirty="0"/>
              <a:t>labels for node ‘n’ 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i="1" dirty="0"/>
              <a:t>l</a:t>
            </a:r>
            <a:r>
              <a:rPr lang="en-US" sz="1200" baseline="-25000" dirty="0"/>
              <a:t>(</a:t>
            </a:r>
            <a:r>
              <a:rPr lang="en-US" sz="1200" i="1" baseline="-25000" dirty="0"/>
              <a:t>n</a:t>
            </a:r>
            <a:r>
              <a:rPr lang="en-US" sz="1200" baseline="-25000" dirty="0"/>
              <a:t>1,</a:t>
            </a:r>
            <a:r>
              <a:rPr lang="en-US" sz="1200" i="1" baseline="-25000" dirty="0"/>
              <a:t>n</a:t>
            </a:r>
            <a:r>
              <a:rPr lang="en-US" sz="1200" baseline="-25000" dirty="0"/>
              <a:t>2)</a:t>
            </a:r>
            <a:r>
              <a:rPr lang="en-US" sz="1200" dirty="0"/>
              <a:t> : labels for edge (</a:t>
            </a:r>
            <a:r>
              <a:rPr lang="en-US" sz="1200" i="1" dirty="0"/>
              <a:t>n</a:t>
            </a:r>
            <a:r>
              <a:rPr lang="en-US" sz="1200" dirty="0"/>
              <a:t>1,</a:t>
            </a:r>
            <a:r>
              <a:rPr lang="en-US" sz="1200" i="1" dirty="0"/>
              <a:t>n</a:t>
            </a:r>
            <a:r>
              <a:rPr lang="en-US" sz="1200" dirty="0"/>
              <a:t>2)</a:t>
            </a:r>
            <a:br>
              <a:rPr lang="en-US" dirty="0"/>
            </a:br>
            <a:endParaRPr lang="en-IN" dirty="0"/>
          </a:p>
        </p:txBody>
      </p:sp>
      <p:pic>
        <p:nvPicPr>
          <p:cNvPr id="7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7BEE464D-B2C9-48A0-B177-08B179697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05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E6D62-2213-4152-BF8B-DE2424D2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145" y="1850519"/>
            <a:ext cx="3967429" cy="27315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Model Designs and Libraries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6237531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1. Original(vanilla) Graph neural network</a:t>
            </a:r>
          </a:p>
          <a:p>
            <a:pPr marL="0" indent="0">
              <a:buNone/>
            </a:pPr>
            <a:endParaRPr lang="en-US" sz="1600" dirty="0"/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Motive: </a:t>
            </a:r>
            <a:r>
              <a:rPr lang="en-US" sz="1200" b="1" dirty="0"/>
              <a:t>learning the node or state embedding </a:t>
            </a:r>
            <a:r>
              <a:rPr lang="en-US" sz="1600" b="1" i="1" dirty="0" err="1"/>
              <a:t>x</a:t>
            </a:r>
            <a:r>
              <a:rPr lang="en-US" sz="1600" b="1" i="1" baseline="-25000" dirty="0" err="1"/>
              <a:t>n</a:t>
            </a:r>
            <a:r>
              <a:rPr lang="en-US" sz="1200" b="1" i="1" dirty="0"/>
              <a:t> </a:t>
            </a:r>
            <a:r>
              <a:rPr lang="en-US" sz="1200" b="1" dirty="0"/>
              <a:t>, which acts as encoded information based on </a:t>
            </a:r>
            <a:r>
              <a:rPr lang="en-US" sz="1200" b="1" dirty="0" err="1"/>
              <a:t>neighbour</a:t>
            </a:r>
            <a:r>
              <a:rPr lang="en-US" sz="1200" b="1" dirty="0"/>
              <a:t> nodes of ‘n’ 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Two parametric functions : 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‘f’ and `g’ - ‘local transition function’ and ‘local output function’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state embedding:     </a:t>
            </a:r>
            <a:r>
              <a:rPr lang="en-US" sz="1800" b="1" i="1" dirty="0" err="1">
                <a:solidFill>
                  <a:srgbClr val="000000"/>
                </a:solidFill>
                <a:latin typeface="Utopia-Italic"/>
              </a:rPr>
              <a:t>x</a:t>
            </a:r>
            <a:r>
              <a:rPr lang="en-US" sz="1800" b="1" i="1" baseline="-25000" dirty="0" err="1">
                <a:solidFill>
                  <a:srgbClr val="000000"/>
                </a:solidFill>
                <a:latin typeface="Utopia-Italic"/>
              </a:rPr>
              <a:t>n</a:t>
            </a:r>
            <a:r>
              <a:rPr lang="en-US" sz="1800" b="1" i="1" dirty="0">
                <a:solidFill>
                  <a:srgbClr val="000000"/>
                </a:solidFill>
                <a:latin typeface="Utopia-Italic"/>
              </a:rPr>
              <a:t> </a:t>
            </a:r>
            <a:r>
              <a:rPr lang="en-US" sz="1800" b="1" i="1" dirty="0">
                <a:solidFill>
                  <a:srgbClr val="000000"/>
                </a:solidFill>
                <a:latin typeface="Fourier-Math-Symbols"/>
              </a:rPr>
              <a:t>= </a:t>
            </a:r>
            <a:r>
              <a:rPr lang="en-US" sz="1800" b="1" i="1" dirty="0">
                <a:solidFill>
                  <a:srgbClr val="000000"/>
                </a:solidFill>
                <a:latin typeface="Utopia-Italic"/>
              </a:rPr>
              <a:t>f </a:t>
            </a:r>
            <a:r>
              <a:rPr lang="en-US" sz="1800" b="1" dirty="0">
                <a:solidFill>
                  <a:srgbClr val="000000"/>
                </a:solidFill>
                <a:latin typeface="Utopia-Regular"/>
              </a:rPr>
              <a:t>(</a:t>
            </a:r>
            <a:r>
              <a:rPr lang="en-US" sz="1800" b="1" i="1" dirty="0">
                <a:solidFill>
                  <a:srgbClr val="000000"/>
                </a:solidFill>
                <a:latin typeface="Utopia-Italic"/>
              </a:rPr>
              <a:t>l</a:t>
            </a:r>
            <a:r>
              <a:rPr lang="en-US" sz="1800" b="1" i="1" baseline="-25000" dirty="0">
                <a:solidFill>
                  <a:srgbClr val="000000"/>
                </a:solidFill>
                <a:latin typeface="Utopia-Italic"/>
              </a:rPr>
              <a:t>n</a:t>
            </a:r>
            <a:r>
              <a:rPr lang="en-US" sz="1800" b="1" dirty="0">
                <a:solidFill>
                  <a:srgbClr val="000000"/>
                </a:solidFill>
                <a:latin typeface="Utopia-Regular"/>
              </a:rPr>
              <a:t>, </a:t>
            </a:r>
            <a:r>
              <a:rPr lang="en-US" sz="1800" b="1" i="1" dirty="0" err="1">
                <a:solidFill>
                  <a:srgbClr val="000000"/>
                </a:solidFill>
                <a:latin typeface="Utopia-Italic"/>
              </a:rPr>
              <a:t>l</a:t>
            </a:r>
            <a:r>
              <a:rPr lang="en-US" sz="1800" b="1" i="1" baseline="-25000" dirty="0" err="1">
                <a:solidFill>
                  <a:srgbClr val="000000"/>
                </a:solidFill>
                <a:latin typeface="Utopia-Italic"/>
              </a:rPr>
              <a:t>co</a:t>
            </a:r>
            <a:r>
              <a:rPr lang="en-US" sz="1800" b="1" baseline="-25000" dirty="0">
                <a:solidFill>
                  <a:srgbClr val="000000"/>
                </a:solidFill>
                <a:latin typeface="Utopia-Regular"/>
              </a:rPr>
              <a:t>[</a:t>
            </a:r>
            <a:r>
              <a:rPr lang="en-US" sz="1800" b="1" i="1" baseline="-25000" dirty="0">
                <a:solidFill>
                  <a:srgbClr val="000000"/>
                </a:solidFill>
                <a:latin typeface="Utopia-Italic"/>
              </a:rPr>
              <a:t>n</a:t>
            </a:r>
            <a:r>
              <a:rPr lang="en-US" sz="1800" b="1" baseline="-25000" dirty="0">
                <a:solidFill>
                  <a:srgbClr val="000000"/>
                </a:solidFill>
                <a:latin typeface="Utopia-Regular"/>
              </a:rPr>
              <a:t>]</a:t>
            </a:r>
            <a:r>
              <a:rPr lang="en-US" sz="1800" b="1" dirty="0">
                <a:solidFill>
                  <a:srgbClr val="000000"/>
                </a:solidFill>
                <a:latin typeface="Utopia-Regular"/>
              </a:rPr>
              <a:t>, </a:t>
            </a:r>
            <a:r>
              <a:rPr lang="en-US" sz="1800" b="1" i="1" dirty="0" err="1">
                <a:solidFill>
                  <a:srgbClr val="000000"/>
                </a:solidFill>
                <a:latin typeface="Utopia-Italic"/>
              </a:rPr>
              <a:t>x</a:t>
            </a:r>
            <a:r>
              <a:rPr lang="en-US" sz="1800" b="1" i="1" baseline="-25000" dirty="0" err="1">
                <a:solidFill>
                  <a:srgbClr val="000000"/>
                </a:solidFill>
                <a:latin typeface="Utopia-Italic"/>
              </a:rPr>
              <a:t>ne</a:t>
            </a:r>
            <a:r>
              <a:rPr lang="en-US" sz="1800" b="1" baseline="-25000" dirty="0">
                <a:solidFill>
                  <a:srgbClr val="000000"/>
                </a:solidFill>
                <a:latin typeface="Utopia-Regular"/>
              </a:rPr>
              <a:t>[</a:t>
            </a:r>
            <a:r>
              <a:rPr lang="en-US" sz="1800" b="1" i="1" baseline="-25000" dirty="0">
                <a:solidFill>
                  <a:srgbClr val="000000"/>
                </a:solidFill>
                <a:latin typeface="Utopia-Italic"/>
              </a:rPr>
              <a:t>n</a:t>
            </a:r>
            <a:r>
              <a:rPr lang="en-US" sz="1800" b="1" baseline="-25000" dirty="0">
                <a:solidFill>
                  <a:srgbClr val="000000"/>
                </a:solidFill>
                <a:latin typeface="Utopia-Regular"/>
              </a:rPr>
              <a:t>]</a:t>
            </a:r>
            <a:r>
              <a:rPr lang="en-US" sz="1800" b="1" dirty="0">
                <a:solidFill>
                  <a:srgbClr val="000000"/>
                </a:solidFill>
                <a:latin typeface="Utopia-Regular"/>
              </a:rPr>
              <a:t>, </a:t>
            </a:r>
            <a:r>
              <a:rPr lang="en-US" sz="1800" b="1" i="1" dirty="0" err="1">
                <a:solidFill>
                  <a:srgbClr val="000000"/>
                </a:solidFill>
                <a:latin typeface="Utopia-Italic"/>
              </a:rPr>
              <a:t>l</a:t>
            </a:r>
            <a:r>
              <a:rPr lang="en-US" sz="1800" b="1" i="1" baseline="-25000" dirty="0" err="1">
                <a:solidFill>
                  <a:srgbClr val="000000"/>
                </a:solidFill>
                <a:latin typeface="Utopia-Italic"/>
              </a:rPr>
              <a:t>ne</a:t>
            </a:r>
            <a:r>
              <a:rPr lang="en-US" sz="1800" b="1" baseline="-25000" dirty="0">
                <a:solidFill>
                  <a:srgbClr val="000000"/>
                </a:solidFill>
                <a:latin typeface="Utopia-Regular"/>
              </a:rPr>
              <a:t>[</a:t>
            </a:r>
            <a:r>
              <a:rPr lang="en-US" sz="1800" b="1" i="1" baseline="-25000" dirty="0">
                <a:solidFill>
                  <a:srgbClr val="000000"/>
                </a:solidFill>
                <a:latin typeface="Utopia-Italic"/>
              </a:rPr>
              <a:t>n</a:t>
            </a:r>
            <a:r>
              <a:rPr lang="en-US" sz="1800" b="1" baseline="-25000" dirty="0">
                <a:solidFill>
                  <a:srgbClr val="000000"/>
                </a:solidFill>
                <a:latin typeface="Utopia-Regular"/>
              </a:rPr>
              <a:t>]</a:t>
            </a:r>
            <a:r>
              <a:rPr lang="en-US" sz="1800" b="1" dirty="0">
                <a:solidFill>
                  <a:srgbClr val="000000"/>
                </a:solidFill>
                <a:latin typeface="Utopia-Regular"/>
              </a:rPr>
              <a:t>) </a:t>
            </a:r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output of node `n’:  </a:t>
            </a:r>
            <a:r>
              <a:rPr lang="en-US" sz="1800" b="1" i="1" dirty="0">
                <a:solidFill>
                  <a:srgbClr val="000000"/>
                </a:solidFill>
                <a:latin typeface="Utopia-Italic"/>
              </a:rPr>
              <a:t>o</a:t>
            </a:r>
            <a:r>
              <a:rPr lang="en-US" sz="1800" b="1" i="1" baseline="-25000" dirty="0">
                <a:solidFill>
                  <a:srgbClr val="000000"/>
                </a:solidFill>
                <a:latin typeface="Utopia-Italic"/>
              </a:rPr>
              <a:t>n</a:t>
            </a:r>
            <a:r>
              <a:rPr lang="en-US" sz="1800" b="1" i="1" dirty="0">
                <a:solidFill>
                  <a:srgbClr val="000000"/>
                </a:solidFill>
                <a:latin typeface="Utopia-Italic"/>
              </a:rPr>
              <a:t> </a:t>
            </a:r>
            <a:r>
              <a:rPr lang="en-US" sz="1800" b="1" i="1" dirty="0">
                <a:solidFill>
                  <a:srgbClr val="000000"/>
                </a:solidFill>
                <a:latin typeface="Fourier-Math-Symbols"/>
              </a:rPr>
              <a:t>= </a:t>
            </a:r>
            <a:r>
              <a:rPr lang="en-US" sz="1800" b="1" i="1" dirty="0">
                <a:solidFill>
                  <a:srgbClr val="000000"/>
                </a:solidFill>
                <a:latin typeface="Utopia-Italic"/>
              </a:rPr>
              <a:t>g</a:t>
            </a:r>
            <a:r>
              <a:rPr lang="en-US" sz="1800" b="1" dirty="0">
                <a:solidFill>
                  <a:srgbClr val="000000"/>
                </a:solidFill>
                <a:latin typeface="Utopia-Regular"/>
              </a:rPr>
              <a:t>(</a:t>
            </a:r>
            <a:r>
              <a:rPr lang="en-US" sz="1800" b="1" i="1" dirty="0" err="1">
                <a:solidFill>
                  <a:srgbClr val="000000"/>
                </a:solidFill>
                <a:latin typeface="Utopia-Italic"/>
              </a:rPr>
              <a:t>x</a:t>
            </a:r>
            <a:r>
              <a:rPr lang="en-US" sz="1800" b="1" i="1" baseline="-25000" dirty="0" err="1">
                <a:solidFill>
                  <a:srgbClr val="000000"/>
                </a:solidFill>
                <a:latin typeface="Utopia-Italic"/>
              </a:rPr>
              <a:t>n</a:t>
            </a:r>
            <a:r>
              <a:rPr lang="en-US" sz="1800" b="1" dirty="0">
                <a:solidFill>
                  <a:srgbClr val="000000"/>
                </a:solidFill>
                <a:latin typeface="Utopia-Regular"/>
              </a:rPr>
              <a:t>, </a:t>
            </a:r>
            <a:r>
              <a:rPr lang="en-US" sz="1800" b="1" i="1" dirty="0">
                <a:solidFill>
                  <a:srgbClr val="000000"/>
                </a:solidFill>
                <a:latin typeface="Utopia-Italic"/>
              </a:rPr>
              <a:t>l</a:t>
            </a:r>
            <a:r>
              <a:rPr lang="en-US" sz="1800" b="1" i="1" baseline="-25000" dirty="0">
                <a:solidFill>
                  <a:srgbClr val="000000"/>
                </a:solidFill>
                <a:latin typeface="Utopia-Italic"/>
              </a:rPr>
              <a:t>n</a:t>
            </a:r>
            <a:r>
              <a:rPr lang="en-US" sz="1800" b="1" dirty="0">
                <a:solidFill>
                  <a:srgbClr val="000000"/>
                </a:solidFill>
                <a:latin typeface="Utopia-Regular"/>
              </a:rPr>
              <a:t>)</a:t>
            </a:r>
            <a:br>
              <a:rPr lang="en-US" sz="18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it-IT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48D0B52-0F21-453F-89A6-99609BA31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316" y="34890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1641F72D-0591-4121-BD49-40C7C5BB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3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AE6-C1F2-4294-A224-D2A464DF6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sz="2800" dirty="0"/>
              <a:t>Overview, Motivation and </a:t>
            </a:r>
            <a:br>
              <a:rPr lang="en-IN" sz="2800" dirty="0"/>
            </a:br>
            <a:r>
              <a:rPr lang="en-IN" sz="2800" dirty="0"/>
              <a:t>Work Progression</a:t>
            </a:r>
          </a:p>
        </p:txBody>
      </p:sp>
    </p:spTree>
    <p:extLst>
      <p:ext uri="{BB962C8B-B14F-4D97-AF65-F5344CB8AC3E}">
        <p14:creationId xmlns:p14="http://schemas.microsoft.com/office/powerpoint/2010/main" val="2064686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E6D62-2213-4152-BF8B-DE2424D2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71" y="1745265"/>
            <a:ext cx="3967429" cy="27315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Model Designs and Libraries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6237531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1. Original(vanilla) Graph neural network</a:t>
            </a:r>
          </a:p>
          <a:p>
            <a:pPr marL="0" indent="0">
              <a:buNone/>
            </a:pPr>
            <a:endParaRPr lang="en-US" sz="1600" dirty="0"/>
          </a:p>
          <a:p>
            <a:pPr marL="436563" lvl="1" indent="-171450"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In order to implement the GNN model, the following items must be provided:</a:t>
            </a:r>
          </a:p>
          <a:p>
            <a:pPr marL="831850" lvl="3" indent="-285750">
              <a:buClrTx/>
            </a:pPr>
            <a:r>
              <a:rPr lang="en-US" sz="1200" dirty="0"/>
              <a:t>A method to solve Eq. on = g(</a:t>
            </a:r>
            <a:r>
              <a:rPr lang="en-US" sz="1200" dirty="0" err="1"/>
              <a:t>xn,ln</a:t>
            </a:r>
            <a:r>
              <a:rPr lang="en-US" sz="1200" dirty="0"/>
              <a:t>)</a:t>
            </a:r>
          </a:p>
          <a:p>
            <a:pPr marL="831850" lvl="3" indent="-285750">
              <a:buClrTx/>
            </a:pPr>
            <a:r>
              <a:rPr lang="en-US" sz="1200" dirty="0"/>
              <a:t>A learning algorithm to adapt </a:t>
            </a:r>
            <a:r>
              <a:rPr lang="en-US" sz="1200" dirty="0" err="1"/>
              <a:t>fw</a:t>
            </a:r>
            <a:r>
              <a:rPr lang="en-US" sz="1200" dirty="0"/>
              <a:t> and </a:t>
            </a:r>
            <a:r>
              <a:rPr lang="en-US" sz="1200" dirty="0" err="1"/>
              <a:t>gw</a:t>
            </a:r>
            <a:r>
              <a:rPr lang="en-US" sz="1200" dirty="0"/>
              <a:t> </a:t>
            </a:r>
          </a:p>
          <a:p>
            <a:pPr marL="831850" lvl="3" indent="-285750">
              <a:buClrTx/>
            </a:pPr>
            <a:r>
              <a:rPr lang="en-US" sz="1200" dirty="0"/>
              <a:t>An implementation of </a:t>
            </a:r>
            <a:r>
              <a:rPr lang="en-US" sz="1200" dirty="0" err="1"/>
              <a:t>fw</a:t>
            </a:r>
            <a:r>
              <a:rPr lang="en-US" sz="1200" dirty="0"/>
              <a:t> and </a:t>
            </a:r>
            <a:r>
              <a:rPr lang="en-US" sz="1200" dirty="0" err="1"/>
              <a:t>gw</a:t>
            </a:r>
            <a:r>
              <a:rPr lang="en-US" sz="1200" dirty="0"/>
              <a:t>.</a:t>
            </a:r>
          </a:p>
          <a:p>
            <a:pPr marL="546100" lvl="3" indent="0">
              <a:buClrTx/>
              <a:buNone/>
            </a:pPr>
            <a:endParaRPr lang="en-US" sz="1200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Limitation:</a:t>
            </a:r>
          </a:p>
          <a:p>
            <a:pPr lvl="3">
              <a:buClrTx/>
            </a:pPr>
            <a:r>
              <a:rPr lang="en-US" sz="1200" dirty="0"/>
              <a:t>Learning algorithm requires iteration for time T to update node </a:t>
            </a:r>
            <a:r>
              <a:rPr lang="en-US" sz="1200" dirty="0">
                <a:sym typeface="Wingdings" panose="05000000000000000000" pitchFamily="2" charset="2"/>
              </a:rPr>
              <a:t></a:t>
            </a:r>
            <a:r>
              <a:rPr lang="en-US" sz="1200" dirty="0"/>
              <a:t>computationally expensive process.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it-IT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48D0B52-0F21-453F-89A6-99609BA31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316" y="34890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23FDB688-0622-429C-A249-4CE62664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94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Model Designs and Libraries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526820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Graph convolutional network </a:t>
            </a:r>
          </a:p>
          <a:p>
            <a:pPr marL="0" indent="0">
              <a:buNone/>
            </a:pPr>
            <a:endParaRPr lang="en-US" sz="1600" dirty="0"/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T. N. </a:t>
            </a:r>
            <a:r>
              <a:rPr lang="en-US" sz="1200" dirty="0" err="1"/>
              <a:t>Kipf</a:t>
            </a:r>
            <a:r>
              <a:rPr lang="en-US" sz="1200" dirty="0"/>
              <a:t> and M. Welling. 2017. </a:t>
            </a:r>
            <a:r>
              <a:rPr lang="en-US" sz="1200" i="1" dirty="0"/>
              <a:t>Semi-supervised classification with graph convolutional networks.</a:t>
            </a:r>
          </a:p>
          <a:p>
            <a:pPr marL="265113" lvl="1" indent="0">
              <a:buClrTx/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it-IT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48D0B52-0F21-453F-89A6-99609BA31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316" y="34890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0F773-FEC9-499B-A04E-5E8527656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42" y="2359887"/>
            <a:ext cx="3680278" cy="2222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06BE3-40D8-4B6A-A123-1004718DF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47" y="2436025"/>
            <a:ext cx="3278360" cy="2106122"/>
          </a:xfrm>
          <a:prstGeom prst="rect">
            <a:avLst/>
          </a:prstGeom>
        </p:spPr>
      </p:pic>
      <p:pic>
        <p:nvPicPr>
          <p:cNvPr id="11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E3B8D74C-F06B-4BB3-9E5A-1C745372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11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Model Designs and Libraries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526820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Graph convolutional network </a:t>
            </a:r>
          </a:p>
          <a:p>
            <a:pPr marL="0" indent="0">
              <a:buNone/>
            </a:pPr>
            <a:endParaRPr lang="en-US" sz="1600" dirty="0"/>
          </a:p>
          <a:p>
            <a:pPr marL="550863" lvl="1" indent="-285750"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Idea: Aggregate Neighbour </a:t>
            </a:r>
            <a:r>
              <a:rPr lang="en-US" sz="1200" dirty="0">
                <a:sym typeface="Wingdings" panose="05000000000000000000" pitchFamily="2" charset="2"/>
              </a:rPr>
              <a:t> </a:t>
            </a:r>
            <a:r>
              <a:rPr lang="en-US" sz="1200" dirty="0"/>
              <a:t>Generate node embeddings based on local network neighborhoods</a:t>
            </a:r>
          </a:p>
          <a:p>
            <a:pPr marL="3990975" lvl="8" indent="-342900"/>
            <a:r>
              <a:rPr lang="en-US" sz="1200" b="1" dirty="0"/>
              <a:t>Box</a:t>
            </a:r>
            <a:r>
              <a:rPr lang="en-US" sz="1200" dirty="0"/>
              <a:t>:  average messages from neighbors + apply neural network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it-IT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48D0B52-0F21-453F-89A6-99609BA31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316" y="34890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A66A9-055C-41CE-AECC-26C808CAF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36" y="2212591"/>
            <a:ext cx="3229295" cy="1476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44CA4-154E-469E-85F2-C467A3F26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7" y="3756440"/>
            <a:ext cx="2978531" cy="957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8586E-13FB-4B78-A380-66EA58A90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677" y="2778910"/>
            <a:ext cx="4008730" cy="19550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DF275B-CE5F-4E1D-B7DB-33B8F1DA2765}"/>
              </a:ext>
            </a:extLst>
          </p:cNvPr>
          <p:cNvSpPr/>
          <p:nvPr/>
        </p:nvSpPr>
        <p:spPr>
          <a:xfrm>
            <a:off x="3344521" y="3369964"/>
            <a:ext cx="855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Layer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5940-25EF-49AE-9355-F0266C7E6F0D}"/>
              </a:ext>
            </a:extLst>
          </p:cNvPr>
          <p:cNvSpPr/>
          <p:nvPr/>
        </p:nvSpPr>
        <p:spPr>
          <a:xfrm>
            <a:off x="2789605" y="2197326"/>
            <a:ext cx="855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Layer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F1323A-B59A-4A74-90EF-68B088D9529A}"/>
              </a:ext>
            </a:extLst>
          </p:cNvPr>
          <p:cNvSpPr/>
          <p:nvPr/>
        </p:nvSpPr>
        <p:spPr>
          <a:xfrm>
            <a:off x="2027855" y="2524746"/>
            <a:ext cx="855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Layer 2</a:t>
            </a:r>
          </a:p>
        </p:txBody>
      </p:sp>
      <p:pic>
        <p:nvPicPr>
          <p:cNvPr id="15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237DED5B-3EAB-4461-A745-066008A0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79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CA815-27C4-4088-9644-6802C55E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33" y="2800238"/>
            <a:ext cx="3054978" cy="18931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Model Designs and Libraries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 Graph Libraries </a:t>
            </a:r>
          </a:p>
          <a:p>
            <a:pPr marL="0" indent="0">
              <a:buNone/>
            </a:pPr>
            <a:r>
              <a:rPr lang="en-US" sz="1800" dirty="0"/>
              <a:t> For instance, implementation of </a:t>
            </a:r>
            <a:r>
              <a:rPr lang="en-US" sz="2000" b="1" dirty="0" err="1"/>
              <a:t>GraphConv</a:t>
            </a:r>
            <a:r>
              <a:rPr lang="en-US" sz="1800" dirty="0"/>
              <a:t> module: one Graph Convolutional layer</a:t>
            </a:r>
          </a:p>
          <a:p>
            <a:pPr marL="0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Deep Graph Library (DGL)</a:t>
            </a:r>
          </a:p>
          <a:p>
            <a:pPr marL="265113" lvl="1" indent="0">
              <a:buNone/>
            </a:pPr>
            <a:r>
              <a:rPr lang="en-US" dirty="0"/>
              <a:t>- Framework: open-source, easy-to-use, high performance and scalable</a:t>
            </a:r>
          </a:p>
          <a:p>
            <a:pPr marL="265113" lvl="1" indent="0">
              <a:buNone/>
            </a:pPr>
            <a:r>
              <a:rPr lang="en-US" dirty="0"/>
              <a:t>  for deep learning on graphs.</a:t>
            </a:r>
            <a:endParaRPr lang="en-US" sz="1200" dirty="0"/>
          </a:p>
          <a:p>
            <a:pPr marL="265113" lvl="1" indent="0">
              <a:buNone/>
            </a:pPr>
            <a:r>
              <a:rPr lang="en-IN" sz="1200" dirty="0"/>
              <a:t>- </a:t>
            </a:r>
            <a:r>
              <a:rPr lang="en-US" dirty="0"/>
              <a:t>based on </a:t>
            </a:r>
            <a:r>
              <a:rPr lang="en-US" dirty="0" err="1"/>
              <a:t>PyTorch</a:t>
            </a:r>
            <a:r>
              <a:rPr lang="en-US" dirty="0"/>
              <a:t>, Apache </a:t>
            </a:r>
            <a:r>
              <a:rPr lang="en-US" dirty="0" err="1"/>
              <a:t>MXNet</a:t>
            </a:r>
            <a:r>
              <a:rPr lang="en-US" dirty="0"/>
              <a:t> or TensorFlow.</a:t>
            </a:r>
            <a:endParaRPr lang="en-IN" sz="1200" dirty="0"/>
          </a:p>
          <a:p>
            <a:pPr marL="265113" lvl="1" indent="0">
              <a:buNone/>
            </a:pPr>
            <a:r>
              <a:rPr lang="en-IN" sz="1200" dirty="0"/>
              <a:t>- </a:t>
            </a:r>
            <a:r>
              <a:rPr lang="en-US" dirty="0"/>
              <a:t>provide implementations of popular GNN layers under </a:t>
            </a:r>
            <a:r>
              <a:rPr lang="en-US" dirty="0" err="1"/>
              <a:t>subpackage</a:t>
            </a:r>
            <a:endParaRPr lang="en-US" dirty="0"/>
          </a:p>
          <a:p>
            <a:pPr marL="265113" lvl="1" indent="0">
              <a:buNone/>
            </a:pPr>
            <a:r>
              <a:rPr lang="en-US" dirty="0"/>
              <a:t> </a:t>
            </a:r>
            <a:r>
              <a:rPr lang="en-US" b="1" dirty="0" err="1"/>
              <a:t>dgl</a:t>
            </a:r>
            <a:r>
              <a:rPr lang="en-US" b="1" dirty="0"/>
              <a:t>.&lt;backend&gt;.</a:t>
            </a:r>
            <a:r>
              <a:rPr lang="en-US" b="1" dirty="0" err="1"/>
              <a:t>nn</a:t>
            </a:r>
            <a:r>
              <a:rPr lang="en-US" dirty="0"/>
              <a:t>. </a:t>
            </a:r>
          </a:p>
          <a:p>
            <a:pPr marL="265113" lvl="1" indent="0">
              <a:buNone/>
            </a:pPr>
            <a:r>
              <a:rPr lang="en-IN" sz="1200" dirty="0"/>
              <a:t>	</a:t>
            </a:r>
            <a:br>
              <a:rPr lang="en-US" sz="1200" dirty="0"/>
            </a:br>
            <a:endParaRPr lang="en-US" sz="1200" dirty="0"/>
          </a:p>
          <a:p>
            <a:pPr marL="265113" lvl="1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283FC6-716D-462E-84E7-0C693E7C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81" y="2424236"/>
            <a:ext cx="1743905" cy="264700"/>
          </a:xfrm>
          <a:prstGeom prst="rect">
            <a:avLst/>
          </a:prstGeom>
        </p:spPr>
      </p:pic>
      <p:pic>
        <p:nvPicPr>
          <p:cNvPr id="10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9CFA7DDB-31DD-4879-9278-75A383A96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702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 Graph Libraries</a:t>
            </a:r>
            <a:endParaRPr lang="en-US" sz="1800" u="sng" dirty="0"/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dirty="0"/>
              <a:t>A. Deep Graph Library (DGL)</a:t>
            </a:r>
          </a:p>
          <a:p>
            <a:pPr marL="265113" lvl="1" indent="0">
              <a:buNone/>
            </a:pPr>
            <a:r>
              <a:rPr lang="en-US" sz="1800" dirty="0"/>
              <a:t>	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Deep Graph Network</a:t>
            </a:r>
          </a:p>
          <a:p>
            <a:pPr marL="265113" lvl="1" indent="0">
              <a:buNone/>
            </a:pPr>
            <a:r>
              <a:rPr lang="en-US" sz="1800" dirty="0"/>
              <a:t>	-</a:t>
            </a:r>
            <a:r>
              <a:rPr lang="en-US" dirty="0"/>
              <a:t> </a:t>
            </a:r>
            <a:r>
              <a:rPr lang="en-US" b="1" dirty="0"/>
              <a:t>AWS </a:t>
            </a:r>
            <a:r>
              <a:rPr lang="en-US" b="1" dirty="0" err="1"/>
              <a:t>Sagemaker</a:t>
            </a:r>
            <a:r>
              <a:rPr lang="en-US" dirty="0"/>
              <a:t>: a fully managed machine learning service </a:t>
            </a:r>
          </a:p>
          <a:p>
            <a:pPr marL="265113" lvl="1" indent="0">
              <a:buNone/>
            </a:pPr>
            <a:r>
              <a:rPr lang="en-US" sz="1200" dirty="0"/>
              <a:t>	- provides DGL containers in Amazon Elastic Container Registry (Amazon ECR)</a:t>
            </a:r>
            <a:endParaRPr lang="en-US" sz="1800" dirty="0"/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IN" sz="1200" dirty="0"/>
              <a:t>	</a:t>
            </a:r>
            <a:br>
              <a:rPr lang="en-US" sz="1200" dirty="0"/>
            </a:br>
            <a:endParaRPr lang="en-US" sz="1200" dirty="0"/>
          </a:p>
          <a:p>
            <a:pPr marL="265113" lvl="1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BC670-C7A5-49EA-921F-408770A5C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19" y="2242586"/>
            <a:ext cx="2858071" cy="2450805"/>
          </a:xfrm>
          <a:prstGeom prst="rect">
            <a:avLst/>
          </a:prstGeom>
        </p:spPr>
      </p:pic>
      <p:pic>
        <p:nvPicPr>
          <p:cNvPr id="7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64BD1348-86B6-440A-9800-8A019562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041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 Graph Libraries</a:t>
            </a:r>
            <a:endParaRPr lang="en-US" sz="1800" u="sng" dirty="0"/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Spektral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65113" lvl="1" indent="0">
              <a:buNone/>
            </a:pPr>
            <a:r>
              <a:rPr lang="en-US" dirty="0"/>
              <a:t>- </a:t>
            </a:r>
            <a:r>
              <a:rPr lang="en-US" sz="1200" dirty="0"/>
              <a:t>Python library for graph deep learning, based on the </a:t>
            </a:r>
            <a:r>
              <a:rPr lang="en-US" sz="1200" dirty="0" err="1"/>
              <a:t>Keras</a:t>
            </a:r>
            <a:r>
              <a:rPr lang="en-US" sz="1200" dirty="0"/>
              <a:t> API and TensorFlow 2</a:t>
            </a:r>
            <a:r>
              <a:rPr lang="en-US" dirty="0"/>
              <a:t>. </a:t>
            </a:r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PyTorch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Geometric</a:t>
            </a:r>
          </a:p>
          <a:p>
            <a:pPr marL="265113" lvl="1" indent="0">
              <a:buNone/>
            </a:pPr>
            <a:r>
              <a:rPr lang="en-US" sz="1200" dirty="0"/>
              <a:t>- </a:t>
            </a:r>
            <a:r>
              <a:rPr lang="en-US" sz="1200" dirty="0" err="1"/>
              <a:t>PyG</a:t>
            </a:r>
            <a:r>
              <a:rPr lang="en-US" sz="1200" dirty="0"/>
              <a:t> is a geometric deep learning extension library for </a:t>
            </a:r>
            <a:r>
              <a:rPr lang="en-US" sz="1200" dirty="0" err="1"/>
              <a:t>PyTorch</a:t>
            </a:r>
            <a:r>
              <a:rPr lang="en-US" sz="1200" dirty="0"/>
              <a:t>.</a:t>
            </a:r>
          </a:p>
          <a:p>
            <a:pPr marL="265113" lvl="1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65113" lvl="1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D. Graph Nets</a:t>
            </a:r>
          </a:p>
          <a:p>
            <a:pPr marL="265113" lvl="1" indent="0">
              <a:buNone/>
            </a:pPr>
            <a:r>
              <a:rPr lang="en-US" sz="1800" dirty="0"/>
              <a:t>- </a:t>
            </a:r>
            <a:r>
              <a:rPr lang="en-US" sz="1200" dirty="0"/>
              <a:t>DeepMind's library for building graph networks in </a:t>
            </a:r>
            <a:r>
              <a:rPr lang="en-US" sz="1200" dirty="0" err="1"/>
              <a:t>Tensorflow</a:t>
            </a:r>
            <a:r>
              <a:rPr lang="en-US" sz="1200" dirty="0"/>
              <a:t> and Sonnet.</a:t>
            </a:r>
          </a:p>
          <a:p>
            <a:pPr marL="265113" lvl="1" indent="0">
              <a:buNone/>
            </a:pPr>
            <a:endParaRPr lang="en-US" sz="1800" dirty="0"/>
          </a:p>
          <a:p>
            <a:pPr marL="265113" lvl="1" indent="0">
              <a:buNone/>
            </a:pPr>
            <a:r>
              <a:rPr lang="en-IN" sz="1200" dirty="0"/>
              <a:t>	</a:t>
            </a:r>
            <a:br>
              <a:rPr lang="en-US" sz="1200" dirty="0"/>
            </a:br>
            <a:endParaRPr lang="en-US" sz="1200" dirty="0"/>
          </a:p>
          <a:p>
            <a:pPr marL="265113" lvl="1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B1A181-3F7B-4027-ABAC-0635F987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77" y="1873434"/>
            <a:ext cx="1439421" cy="508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50FFA-BBF4-43AC-AC96-36D9AAF44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377" y="3138156"/>
            <a:ext cx="1471983" cy="530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A4C09E-C550-4B33-B71D-EE56694C6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822" y="3974597"/>
            <a:ext cx="871538" cy="709613"/>
          </a:xfrm>
          <a:prstGeom prst="rect">
            <a:avLst/>
          </a:prstGeom>
        </p:spPr>
      </p:pic>
      <p:pic>
        <p:nvPicPr>
          <p:cNvPr id="9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A3B69823-A56B-4A18-97C0-2C1224DC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458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AE6-C1F2-4294-A224-D2A464DF6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Implementation &amp; Technical details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00504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22228-2BB4-4BFA-8012-CEED402CEC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49456" y="3202646"/>
            <a:ext cx="4194544" cy="16082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Implementation &amp; Technical details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4E1CE7F-B785-450E-B275-D26C98FFC92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67199" y="1319344"/>
                <a:ext cx="8605761" cy="32627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u="sng" dirty="0"/>
                  <a:t>1. Technical setup</a:t>
                </a:r>
              </a:p>
              <a:p>
                <a:pPr lvl="1">
                  <a:buClrTx/>
                </a:pPr>
                <a:r>
                  <a:rPr lang="en-US" sz="1200" dirty="0"/>
                  <a:t>Python 3</a:t>
                </a:r>
              </a:p>
              <a:p>
                <a:pPr lvl="1">
                  <a:buClrTx/>
                </a:pPr>
                <a:r>
                  <a:rPr lang="en-US" sz="1200" dirty="0"/>
                  <a:t>TensorFlow 2</a:t>
                </a:r>
              </a:p>
              <a:p>
                <a:pPr lvl="1">
                  <a:buClrTx/>
                </a:pPr>
                <a:r>
                  <a:rPr lang="en-US" sz="1200" dirty="0"/>
                  <a:t>Deep graph library and </a:t>
                </a:r>
                <a:r>
                  <a:rPr lang="en-US" sz="1200" dirty="0" err="1"/>
                  <a:t>Spektral</a:t>
                </a:r>
                <a:endParaRPr lang="en-US" sz="1200" dirty="0"/>
              </a:p>
              <a:p>
                <a:pPr lvl="1">
                  <a:buClrTx/>
                </a:pPr>
                <a:r>
                  <a:rPr lang="en-US" sz="1200" dirty="0"/>
                  <a:t>AWS </a:t>
                </a:r>
                <a:r>
                  <a:rPr lang="en-US" sz="1200" dirty="0" err="1"/>
                  <a:t>Sagemaker</a:t>
                </a:r>
                <a:r>
                  <a:rPr lang="en-US" sz="1200" dirty="0"/>
                  <a:t> </a:t>
                </a:r>
              </a:p>
              <a:p>
                <a:pPr marL="0" indent="0">
                  <a:buNone/>
                </a:pPr>
                <a:r>
                  <a:rPr lang="en-US" sz="1800" b="1" u="sng" dirty="0"/>
                  <a:t>2. Dataset</a:t>
                </a:r>
                <a:endParaRPr lang="en-US" sz="1800" b="1" dirty="0"/>
              </a:p>
              <a:p>
                <a:pPr lvl="1">
                  <a:buClrTx/>
                </a:pPr>
                <a:r>
                  <a:rPr lang="en-US" b="1" dirty="0"/>
                  <a:t>MNIST : </a:t>
                </a:r>
                <a:r>
                  <a:rPr lang="en-US" sz="1200" dirty="0"/>
                  <a:t>28x28 Pixel images of handwritten digits</a:t>
                </a:r>
              </a:p>
              <a:p>
                <a:pPr lvl="1">
                  <a:buClrTx/>
                </a:pPr>
                <a:r>
                  <a:rPr lang="en-US" dirty="0"/>
                  <a:t>Internal representation of images</a:t>
                </a:r>
              </a:p>
              <a:p>
                <a:pPr marL="295275" lvl="1" indent="0">
                  <a:buClrTx/>
                  <a:buNone/>
                </a:pPr>
                <a:r>
                  <a:rPr lang="en-US" dirty="0"/>
                  <a:t>	- dark black as 1, light grey as .1, white as 0</a:t>
                </a:r>
              </a:p>
              <a:p>
                <a:pPr lvl="1">
                  <a:buClrTx/>
                </a:pPr>
                <a:r>
                  <a:rPr lang="en-US" dirty="0"/>
                  <a:t>28x28 features for a </a:t>
                </a:r>
                <a:r>
                  <a:rPr lang="en-US" dirty="0" err="1"/>
                  <a:t>datapoint</a:t>
                </a:r>
                <a:r>
                  <a:rPr lang="en-US" dirty="0" err="1">
                    <a:sym typeface="Wingdings" panose="05000000000000000000" pitchFamily="2" charset="2"/>
                  </a:rPr>
                  <a:t></a:t>
                </a:r>
                <a:r>
                  <a:rPr lang="en-US" dirty="0" err="1"/>
                  <a:t>Dataset</a:t>
                </a:r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784</m:t>
                    </m:r>
                    <m:r>
                      <a:rPr lang="en-US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endParaRPr lang="en-US" baseline="30000" dirty="0"/>
              </a:p>
              <a:p>
                <a:pPr marL="295275" lvl="1" indent="0">
                  <a:buClrTx/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4E1CE7F-B785-450E-B275-D26C98FFC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67199" y="1319344"/>
                <a:ext cx="8605761" cy="3262745"/>
              </a:xfrm>
              <a:blipFill>
                <a:blip r:embed="rId4"/>
                <a:stretch>
                  <a:fillRect l="-1771" t="-2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158C90FC-2345-45AF-A2B9-C09288C1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5236A-76F4-4FAB-9E6E-2291A4439F9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332767" y="2854841"/>
            <a:ext cx="1762457" cy="385017"/>
          </a:xfrm>
          <a:prstGeom prst="rect">
            <a:avLst/>
          </a:prstGeom>
        </p:spPr>
      </p:pic>
      <p:sp>
        <p:nvSpPr>
          <p:cNvPr id="2" name="AutoShape 2" descr="{\displaystyle \in }">
            <a:extLst>
              <a:ext uri="{FF2B5EF4-FFF2-40B4-BE49-F238E27FC236}">
                <a16:creationId xmlns:a16="http://schemas.microsoft.com/office/drawing/2014/main" id="{9D2A0B77-F077-40FE-BF91-8C2863A28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8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Implementation &amp; Technical details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</a:t>
            </a:r>
            <a:r>
              <a:rPr lang="en-US" sz="2000" b="1" u="sng" dirty="0" err="1"/>
              <a:t>Spektral</a:t>
            </a:r>
            <a:r>
              <a:rPr lang="en-US" sz="2000" b="1" u="sng" dirty="0"/>
              <a:t> Library APIs:</a:t>
            </a:r>
          </a:p>
          <a:p>
            <a:pPr marL="0" indent="0">
              <a:buNone/>
            </a:pPr>
            <a:endParaRPr lang="en-US" sz="1800" u="sng" dirty="0"/>
          </a:p>
          <a:p>
            <a:pPr marL="550863" lvl="1" indent="-285750"/>
            <a:r>
              <a:rPr lang="en-US" sz="1800" dirty="0" err="1"/>
              <a:t>spektral.datasets.mnist.</a:t>
            </a:r>
            <a:r>
              <a:rPr lang="en-US" sz="1800" b="1" dirty="0" err="1"/>
              <a:t>load_data</a:t>
            </a:r>
            <a:r>
              <a:rPr lang="en-US" sz="1800" dirty="0"/>
              <a:t>(k)</a:t>
            </a:r>
          </a:p>
          <a:p>
            <a:pPr marL="265113" lvl="1" indent="0">
              <a:buNone/>
            </a:pPr>
            <a:r>
              <a:rPr lang="en-US" dirty="0"/>
              <a:t>	- Takes argument: k- number of </a:t>
            </a:r>
            <a:r>
              <a:rPr lang="en-US" dirty="0" err="1"/>
              <a:t>neighbourhood</a:t>
            </a:r>
            <a:r>
              <a:rPr lang="en-US" dirty="0"/>
              <a:t> nodes </a:t>
            </a:r>
          </a:p>
          <a:p>
            <a:pPr marL="265113" lvl="1" indent="0">
              <a:buNone/>
            </a:pPr>
            <a:r>
              <a:rPr lang="en-US" dirty="0"/>
              <a:t>	- Returns training, validation, testing nodes features and labels + Adjacency matrix.</a:t>
            </a:r>
          </a:p>
          <a:p>
            <a:pPr marL="265113" lvl="1" indent="0">
              <a:buNone/>
            </a:pPr>
            <a:endParaRPr lang="en-US" dirty="0"/>
          </a:p>
          <a:p>
            <a:pPr marL="550863" lvl="1" indent="-285750"/>
            <a:r>
              <a:rPr lang="en-US" sz="1600" dirty="0" err="1"/>
              <a:t>spektral.layers.</a:t>
            </a:r>
            <a:r>
              <a:rPr lang="en-US" sz="1600" b="1" dirty="0" err="1"/>
              <a:t>GraphConv</a:t>
            </a:r>
            <a:r>
              <a:rPr lang="en-US" dirty="0"/>
              <a:t>(channels, activation ……..)</a:t>
            </a:r>
          </a:p>
          <a:p>
            <a:pPr marL="265113" lvl="1" indent="0">
              <a:buNone/>
            </a:pPr>
            <a:r>
              <a:rPr lang="en-US" dirty="0"/>
              <a:t>	- Implements a graph convolutional layer (GCN) as presented by </a:t>
            </a:r>
            <a:r>
              <a:rPr lang="en-US" dirty="0" err="1">
                <a:hlinkClick r:id="rId3"/>
              </a:rPr>
              <a:t>Kipf</a:t>
            </a:r>
            <a:r>
              <a:rPr lang="en-US" dirty="0">
                <a:hlinkClick r:id="rId3"/>
              </a:rPr>
              <a:t> &amp; Welling (2016)</a:t>
            </a:r>
            <a:r>
              <a:rPr lang="en-US" dirty="0"/>
              <a:t>.</a:t>
            </a:r>
          </a:p>
          <a:p>
            <a:pPr marL="265113" lvl="1" indent="0">
              <a:buNone/>
            </a:pPr>
            <a:r>
              <a:rPr lang="en-US" dirty="0"/>
              <a:t>	- computes : </a:t>
            </a:r>
          </a:p>
          <a:p>
            <a:pPr marL="265113" lvl="1" indent="0">
              <a:buNone/>
            </a:pPr>
            <a:r>
              <a:rPr lang="en-US" dirty="0"/>
              <a:t>	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8264A-FA00-45B7-AE65-DFA169C7F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180" y="3830117"/>
            <a:ext cx="2400300" cy="457200"/>
          </a:xfrm>
          <a:prstGeom prst="rect">
            <a:avLst/>
          </a:prstGeom>
        </p:spPr>
      </p:pic>
      <p:pic>
        <p:nvPicPr>
          <p:cNvPr id="10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83366D30-C4B8-4346-82A7-C386E214B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49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33123D0-F857-45C4-90E7-232EEE25AB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673386"/>
          <a:ext cx="4580788" cy="310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r:id="rId4" imgW="6285600" imgH="4850640" progId="">
                  <p:embed/>
                </p:oleObj>
              </mc:Choice>
              <mc:Fallback>
                <p:oleObj r:id="rId4" imgW="6285600" imgH="485064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3B1EB0F-DD19-464B-8123-6BEEB256C2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1673386"/>
                        <a:ext cx="4580788" cy="310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Implementation &amp; Technical details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3. Classification Architecture:</a:t>
            </a:r>
          </a:p>
          <a:p>
            <a:pPr marL="0" indent="0">
              <a:buNone/>
            </a:pPr>
            <a:endParaRPr lang="en-US" sz="1800" u="sng" dirty="0"/>
          </a:p>
          <a:p>
            <a:pPr marL="265113" lvl="1" indent="0">
              <a:buNone/>
            </a:pPr>
            <a:r>
              <a:rPr lang="en-US" dirty="0"/>
              <a:t>	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33BFA8-1B5E-436E-809E-C5DB359E4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64" y="1708792"/>
            <a:ext cx="5332574" cy="29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3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D8C153D-F5FE-42CA-AC00-2B2E65CD0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464870"/>
              </p:ext>
            </p:extLst>
          </p:nvPr>
        </p:nvGraphicFramePr>
        <p:xfrm>
          <a:off x="4572000" y="1673386"/>
          <a:ext cx="4580788" cy="310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4" imgW="6285600" imgH="4850640" progId="">
                  <p:embed/>
                </p:oleObj>
              </mc:Choice>
              <mc:Fallback>
                <p:oleObj r:id="rId4" imgW="6285600" imgH="4850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1673386"/>
                        <a:ext cx="4580788" cy="310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IN" sz="2400" dirty="0"/>
              <a:t>Overview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5156522" cy="3262745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The research work aims to explore and investigate -</a:t>
            </a:r>
          </a:p>
          <a:p>
            <a:r>
              <a:rPr lang="en-IN" sz="1800" dirty="0"/>
              <a:t>Graph representations of information.</a:t>
            </a:r>
          </a:p>
          <a:p>
            <a:r>
              <a:rPr lang="en-IN" sz="1800" dirty="0"/>
              <a:t>Architectures to process graph structured data</a:t>
            </a:r>
          </a:p>
          <a:p>
            <a:r>
              <a:rPr lang="en-IN" sz="1800" dirty="0"/>
              <a:t>Understanding architecture design</a:t>
            </a:r>
          </a:p>
          <a:p>
            <a:r>
              <a:rPr lang="en-IN" sz="1800" dirty="0"/>
              <a:t>Learning and decision making process</a:t>
            </a:r>
          </a:p>
          <a:p>
            <a:r>
              <a:rPr lang="en-IN" sz="1800" dirty="0"/>
              <a:t>Variants of Applications</a:t>
            </a:r>
          </a:p>
          <a:p>
            <a:r>
              <a:rPr lang="en-IN" sz="1800" dirty="0"/>
              <a:t>Python Graph libraries</a:t>
            </a:r>
          </a:p>
          <a:p>
            <a:r>
              <a:rPr lang="en-IN" sz="1800" dirty="0"/>
              <a:t>Graph Model Implementations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9770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AE6-C1F2-4294-A224-D2A464DF6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Result, Analysis &amp; Conclusion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8849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78F138-CF59-49A2-ABB9-05BBBF408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3924" r="16232" b="21399"/>
          <a:stretch/>
        </p:blipFill>
        <p:spPr>
          <a:xfrm>
            <a:off x="4119648" y="1109902"/>
            <a:ext cx="4956379" cy="36887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Result, Analysis &amp; Conclusion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199" y="1319345"/>
            <a:ext cx="8605761" cy="347086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1. Graph data generation :</a:t>
            </a:r>
          </a:p>
          <a:p>
            <a:pPr marL="0" indent="0">
              <a:buNone/>
            </a:pPr>
            <a:r>
              <a:rPr lang="en-US" sz="1100" dirty="0"/>
              <a:t>- using Image transformations</a:t>
            </a:r>
          </a:p>
          <a:p>
            <a:pPr marL="265113" lvl="1" indent="0">
              <a:buNone/>
            </a:pPr>
            <a:br>
              <a:rPr lang="en-US" sz="1200" dirty="0"/>
            </a:br>
            <a:endParaRPr lang="en-US" sz="1200" dirty="0"/>
          </a:p>
          <a:p>
            <a:pPr marL="265113" lvl="1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5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158C90FC-2345-45AF-A2B9-C09288C1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19853F-7C44-4F28-9559-7C4976482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99" y="1991638"/>
            <a:ext cx="2600325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7C984-8A69-4A9C-A9A2-806D65C61C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35"/>
          <a:stretch/>
        </p:blipFill>
        <p:spPr>
          <a:xfrm>
            <a:off x="1747062" y="2303610"/>
            <a:ext cx="2190237" cy="2152582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4B6CDC7-C257-405F-84EE-A2A8C9020A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99187" y="1486316"/>
            <a:ext cx="2355925" cy="19907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1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3B1EB0F-DD19-464B-8123-6BEEB256C2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673386"/>
          <a:ext cx="4580788" cy="310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r:id="rId4" imgW="6285600" imgH="4850640" progId="">
                  <p:embed/>
                </p:oleObj>
              </mc:Choice>
              <mc:Fallback>
                <p:oleObj r:id="rId4" imgW="6285600" imgH="485064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3B1EB0F-DD19-464B-8123-6BEEB256C2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1673386"/>
                        <a:ext cx="4580788" cy="310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Result, Analysis &amp; Conclusion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618918" cy="721308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2.  Model Result:</a:t>
            </a:r>
          </a:p>
          <a:p>
            <a:pPr>
              <a:buFontTx/>
              <a:buChar char="-"/>
            </a:pPr>
            <a:r>
              <a:rPr lang="en-US" sz="1200" dirty="0"/>
              <a:t>Intermediate output at GCN layers</a:t>
            </a:r>
            <a:r>
              <a:rPr lang="en-US" sz="1200" u="sng" dirty="0"/>
              <a:t> </a:t>
            </a:r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r>
              <a:rPr lang="en-US" sz="1200" u="sng" dirty="0"/>
              <a:t>			</a:t>
            </a:r>
            <a:r>
              <a:rPr lang="en-US" sz="1200" dirty="0"/>
              <a:t>	GCN layers successfully identified graphical </a:t>
            </a:r>
          </a:p>
          <a:p>
            <a:pPr marL="0" indent="0">
              <a:buNone/>
            </a:pPr>
            <a:r>
              <a:rPr lang="en-US" sz="1200" dirty="0"/>
              <a:t>				representation of digits, are able to 	</a:t>
            </a:r>
          </a:p>
          <a:p>
            <a:pPr marL="0" indent="0">
              <a:buNone/>
            </a:pPr>
            <a:r>
              <a:rPr lang="en-US" sz="1200" dirty="0"/>
              <a:t>				make correct decision.</a:t>
            </a: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r>
              <a:rPr lang="en-US" sz="1200" dirty="0"/>
              <a:t>Final result: </a:t>
            </a:r>
          </a:p>
          <a:p>
            <a:pPr marL="265113" lvl="1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0DE0F-5D01-4632-B926-B1865D9DC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915" y="3922070"/>
            <a:ext cx="2214720" cy="721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6375A2-8A76-45C4-B2D8-C6C8E6AEB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862" y="2021963"/>
            <a:ext cx="3462088" cy="149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06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0984" y="1287442"/>
            <a:ext cx="8565216" cy="30301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GNN is very powerful tool to analyze structured or non-structured graph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It enables modeling complex graph 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It can potentially improve neural networks applications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Applications are not limited to only problems in graphs - can be easily generalized to many studies that can be modeled by graphs.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GNNs will see application in increasingly wider areas of machine learning and computer 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GNN is still a relatively new area and getting more research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dirty="0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3600" rtlCol="0" anchor="t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A68014B-047D-4372-AF2E-9DE79920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83" y="389968"/>
            <a:ext cx="7500939" cy="421200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pic>
        <p:nvPicPr>
          <p:cNvPr id="6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7A5E5464-110B-4217-8652-5B620B9B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083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875" y="1224744"/>
            <a:ext cx="7500938" cy="30301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0" dirty="0"/>
              <a:t>If more time was permitted, </a:t>
            </a:r>
            <a:r>
              <a:rPr lang="en-US" sz="1400" b="0" dirty="0"/>
              <a:t>graph structures with higher complexity can be modelled with evaluation based on other performance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Comparison with other benchmark models can be made.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Model generalization can explored and tested on different graph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 err="1"/>
              <a:t>Scalabilty</a:t>
            </a:r>
            <a:r>
              <a:rPr lang="en-US" sz="1400" b="0" dirty="0"/>
              <a:t> limit of model can be measured based on number of GCN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Modelling a dynamic graph will be a milestone for general GNN.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3600" rtlCol="0" anchor="t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A68014B-047D-4372-AF2E-9DE79920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pic>
        <p:nvPicPr>
          <p:cNvPr id="6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B4097699-3191-4FB8-A611-CD690D013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251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AE6-C1F2-4294-A224-D2A464DF6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Thank you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40789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AE6-C1F2-4294-A224-D2A464DF6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Thank you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07421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AE6-C1F2-4294-A224-D2A464DF6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Thank you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46914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462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C730039C-FABE-46A0-B28A-DD273C8F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IN" dirty="0"/>
              <a:t>Prediction tasks on networks: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199" y="1319344"/>
            <a:ext cx="8610113" cy="326274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- Node-centric applications of GCNs (learn labels or representations for nodes in a graph):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Semi-supervised node classification:</a:t>
            </a:r>
          </a:p>
          <a:p>
            <a:pPr marL="0" indent="0">
              <a:buNone/>
            </a:pPr>
            <a:r>
              <a:rPr lang="en-US" dirty="0"/>
              <a:t>	Node representation learning: </a:t>
            </a:r>
          </a:p>
          <a:p>
            <a:pPr marL="0" indent="0">
              <a:buNone/>
            </a:pPr>
            <a:r>
              <a:rPr lang="en-US" b="1" dirty="0"/>
              <a:t>- Graph-centric applications of GCNs (learn labels or representation for graphs given node features and graph structure)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US" dirty="0"/>
              <a:t> Graph signal processing (classification/regression)</a:t>
            </a:r>
          </a:p>
          <a:p>
            <a:pPr marL="0" indent="0">
              <a:buNone/>
            </a:pPr>
            <a:r>
              <a:rPr lang="en-US" dirty="0"/>
              <a:t>	Representation learning for graphs: 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81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3095C83-5BF0-4A5C-9EFA-F123ABA549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068552"/>
              </p:ext>
            </p:extLst>
          </p:nvPr>
        </p:nvGraphicFramePr>
        <p:xfrm>
          <a:off x="4843833" y="1857408"/>
          <a:ext cx="4308956" cy="2917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4" imgW="6285600" imgH="4850640" progId="">
                  <p:embed/>
                </p:oleObj>
              </mc:Choice>
              <mc:Fallback>
                <p:oleObj r:id="rId4" imgW="6285600" imgH="4850640" progId="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6D8C153D-F5FE-42CA-AC00-2B2E65CD0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3833" y="1857408"/>
                        <a:ext cx="4308956" cy="2917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IN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5053886" cy="326274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IN" sz="1600" dirty="0"/>
              <a:t>Inability of  CNNs to handle Non-Euclidean data</a:t>
            </a:r>
          </a:p>
          <a:p>
            <a:pPr marL="342900" indent="-342900">
              <a:buAutoNum type="arabicPeriod"/>
            </a:pPr>
            <a:endParaRPr lang="en-IN" sz="1600" dirty="0"/>
          </a:p>
          <a:p>
            <a:pPr marL="342900" indent="-342900">
              <a:buAutoNum type="arabicPeriod"/>
            </a:pPr>
            <a:endParaRPr lang="en-IN" sz="1600" dirty="0"/>
          </a:p>
          <a:p>
            <a:pPr marL="342900" indent="-342900">
              <a:buAutoNum type="arabicPeriod"/>
            </a:pPr>
            <a:endParaRPr lang="en-IN" sz="1600" dirty="0"/>
          </a:p>
          <a:p>
            <a:pPr marL="342900" indent="-342900">
              <a:buAutoNum type="arabicPeriod"/>
            </a:pPr>
            <a:endParaRPr lang="en-IN" sz="1600" dirty="0"/>
          </a:p>
          <a:p>
            <a:pPr marL="342900" indent="-342900">
              <a:buAutoNum type="arabicPeriod"/>
            </a:pPr>
            <a:r>
              <a:rPr lang="en-IN" sz="1600" dirty="0"/>
              <a:t>Networks are more complex</a:t>
            </a:r>
          </a:p>
          <a:p>
            <a:pPr marL="342900" indent="-342900">
              <a:buAutoNum type="arabicPeriod"/>
            </a:pPr>
            <a:endParaRPr lang="en-IN" sz="16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0B16D7-975F-4EFA-944B-A022573AF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29" y="1730282"/>
            <a:ext cx="4169003" cy="1099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C5B9E-7A8A-4AC4-9AF0-740AC5D22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92" y="3413464"/>
            <a:ext cx="2897781" cy="1235818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64D65BD5-9560-43A6-80BB-9C45FED127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1057" y="4192971"/>
            <a:ext cx="254776" cy="254776"/>
          </a:xfrm>
          <a:prstGeom prst="rect">
            <a:avLst/>
          </a:prstGeom>
        </p:spPr>
      </p:pic>
      <p:pic>
        <p:nvPicPr>
          <p:cNvPr id="11" name="Graphic 10" descr="Question mark">
            <a:extLst>
              <a:ext uri="{FF2B5EF4-FFF2-40B4-BE49-F238E27FC236}">
                <a16:creationId xmlns:a16="http://schemas.microsoft.com/office/drawing/2014/main" id="{86728EED-D47D-456D-815E-1640DBF82B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3059" y="4152835"/>
            <a:ext cx="319347" cy="3193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2F509A-B6F8-42E3-8A71-4DEEEAEEF47A}"/>
              </a:ext>
            </a:extLst>
          </p:cNvPr>
          <p:cNvSpPr/>
          <p:nvPr/>
        </p:nvSpPr>
        <p:spPr>
          <a:xfrm>
            <a:off x="4572000" y="4649282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700" dirty="0"/>
              <a:t>A Comprehensive Survey on Graph Neural Networks </a:t>
            </a:r>
            <a:r>
              <a:rPr lang="en-US" sz="700" dirty="0" err="1"/>
              <a:t>Zonghan</a:t>
            </a:r>
            <a:r>
              <a:rPr lang="en-US" sz="700" dirty="0"/>
              <a:t> Wu, </a:t>
            </a:r>
            <a:r>
              <a:rPr lang="en-US" sz="700" dirty="0" err="1"/>
              <a:t>Shirui</a:t>
            </a:r>
            <a:r>
              <a:rPr lang="en-US" sz="700" dirty="0"/>
              <a:t> Pan</a:t>
            </a:r>
          </a:p>
        </p:txBody>
      </p:sp>
    </p:spTree>
    <p:extLst>
      <p:ext uri="{BB962C8B-B14F-4D97-AF65-F5344CB8AC3E}">
        <p14:creationId xmlns:p14="http://schemas.microsoft.com/office/powerpoint/2010/main" val="1754418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C730039C-FABE-46A0-B28A-DD273C8F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IN" dirty="0"/>
              <a:t>Prediction tasks on networks: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887" y="1505890"/>
            <a:ext cx="4288188" cy="260503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/>
              <a:t>1. Node Classification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55BBB-4F86-4421-B0D3-1F6BF46D6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00" y="1818138"/>
            <a:ext cx="7069920" cy="287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36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884B1-5F56-4E70-B7DC-E29B08DA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1662819"/>
            <a:ext cx="7162800" cy="2871165"/>
          </a:xfrm>
          <a:prstGeom prst="rect">
            <a:avLst/>
          </a:prstGeom>
        </p:spPr>
      </p:pic>
      <p:pic>
        <p:nvPicPr>
          <p:cNvPr id="1026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C730039C-FABE-46A0-B28A-DD273C8F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IN" dirty="0"/>
              <a:t>Prediction tasks on networks: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887" y="1505890"/>
            <a:ext cx="4288188" cy="260503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/>
              <a:t>2. Link Prediction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5A848-6CC5-4E75-B931-BB187D3541EB}"/>
              </a:ext>
            </a:extLst>
          </p:cNvPr>
          <p:cNvSpPr/>
          <p:nvPr/>
        </p:nvSpPr>
        <p:spPr>
          <a:xfrm>
            <a:off x="2032000" y="4590123"/>
            <a:ext cx="7162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Jure </a:t>
            </a:r>
            <a:r>
              <a:rPr lang="en-US" sz="800" dirty="0" err="1"/>
              <a:t>Leskovec</a:t>
            </a:r>
            <a:r>
              <a:rPr lang="en-US" sz="800" dirty="0"/>
              <a:t>, Stanford CS224W: Analysis of Networks,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245069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C730039C-FABE-46A0-B28A-DD273C8F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IN" dirty="0"/>
              <a:t>Machine learning lifecycle: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5A848-6CC5-4E75-B931-BB187D3541EB}"/>
              </a:ext>
            </a:extLst>
          </p:cNvPr>
          <p:cNvSpPr/>
          <p:nvPr/>
        </p:nvSpPr>
        <p:spPr>
          <a:xfrm>
            <a:off x="2032000" y="4590123"/>
            <a:ext cx="7162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Jure </a:t>
            </a:r>
            <a:r>
              <a:rPr lang="en-US" sz="800" dirty="0" err="1"/>
              <a:t>Leskovec</a:t>
            </a:r>
            <a:r>
              <a:rPr lang="en-US" sz="800" dirty="0"/>
              <a:t>, Stanford CS224W: Analysis of Networks, http://cs224w.stanford.edu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563A8-D65F-4505-BD5B-DB569F37F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0" y="2045350"/>
            <a:ext cx="7764574" cy="23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9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558C7D4-F5B7-4D16-A466-C2C50DD0A1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925088"/>
              </p:ext>
            </p:extLst>
          </p:nvPr>
        </p:nvGraphicFramePr>
        <p:xfrm>
          <a:off x="4843833" y="1857408"/>
          <a:ext cx="4308956" cy="2917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4" imgW="6285600" imgH="4850640" progId="">
                  <p:embed/>
                </p:oleObj>
              </mc:Choice>
              <mc:Fallback>
                <p:oleObj r:id="rId4" imgW="6285600" imgH="48506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3095C83-5BF0-4A5C-9EFA-F123ABA549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3833" y="1857408"/>
                        <a:ext cx="4308956" cy="2917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IN" dirty="0"/>
              <a:t>RESEARCH PROGRESSION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43A24B-8A69-4B2A-B463-D598963DC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95" y="1143944"/>
            <a:ext cx="8927809" cy="3268486"/>
          </a:xfrm>
          <a:prstGeom prst="rect">
            <a:avLst/>
          </a:prstGeom>
        </p:spPr>
      </p:pic>
      <p:pic>
        <p:nvPicPr>
          <p:cNvPr id="9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1701E78D-1972-41F4-853F-3CD91E60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54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AE6-C1F2-4294-A224-D2A464DF6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Literature Review and State-of-the-art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7484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D8C153D-F5FE-42CA-AC00-2B2E65CD04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673386"/>
          <a:ext cx="4580788" cy="310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r:id="rId4" imgW="6285600" imgH="4850640" progId="">
                  <p:embed/>
                </p:oleObj>
              </mc:Choice>
              <mc:Fallback>
                <p:oleObj r:id="rId4" imgW="6285600" imgH="4850640" progId="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6D8C153D-F5FE-42CA-AC00-2B2E65CD04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1673386"/>
                        <a:ext cx="4580788" cy="310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5156522" cy="3262745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1.  Neurons and Neural Networks</a:t>
            </a:r>
            <a:r>
              <a:rPr lang="en-US" sz="2000" u="sng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24AC03-7130-44DD-B695-AA5593066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344" y="1851461"/>
            <a:ext cx="4005175" cy="18028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FF0394-68F0-4982-BEEF-20009D14B32B}"/>
              </a:ext>
            </a:extLst>
          </p:cNvPr>
          <p:cNvSpPr/>
          <p:nvPr/>
        </p:nvSpPr>
        <p:spPr>
          <a:xfrm>
            <a:off x="1900409" y="3724717"/>
            <a:ext cx="42564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LMRoman10-Regular-Identity-H"/>
              </a:rPr>
              <a:t>Black box view of the neural network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163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A75CB7-D844-404B-8EF3-58AB54D8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0" y="2372206"/>
            <a:ext cx="2302787" cy="19129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231110" cy="954745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sz="2000" b="1" u="sng" dirty="0"/>
              <a:t>1.  Neurons and Neural Networks</a:t>
            </a:r>
            <a:r>
              <a:rPr lang="en-US" sz="2000" u="sng" dirty="0"/>
              <a:t> 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265113" lvl="1" indent="0">
              <a:buNone/>
            </a:pPr>
            <a:r>
              <a:rPr lang="en-US" b="1" dirty="0"/>
              <a:t>A. Feed-forward neural network                                                        B. Convolutional neural network</a:t>
            </a:r>
          </a:p>
        </p:txBody>
      </p:sp>
      <p:pic>
        <p:nvPicPr>
          <p:cNvPr id="8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E2107D75-03CB-4E97-A1A3-9157F6A4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39EA90-A34D-4699-A3EE-51C4AEF63AF6}"/>
              </a:ext>
            </a:extLst>
          </p:cNvPr>
          <p:cNvSpPr/>
          <p:nvPr/>
        </p:nvSpPr>
        <p:spPr>
          <a:xfrm>
            <a:off x="927110" y="426032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LMRoman10-Regular-Identity-H"/>
              </a:rPr>
              <a:t>Multi-layered FNN (</a:t>
            </a:r>
            <a:r>
              <a:rPr lang="en-US" sz="1050" dirty="0" err="1">
                <a:solidFill>
                  <a:srgbClr val="000000"/>
                </a:solidFill>
                <a:latin typeface="LMRoman10-Regular-Identity-H"/>
              </a:rPr>
              <a:t>Sazli</a:t>
            </a:r>
            <a:r>
              <a:rPr lang="en-US" sz="1050" dirty="0">
                <a:solidFill>
                  <a:srgbClr val="000000"/>
                </a:solidFill>
                <a:latin typeface="LMRoman10-Regular-Identity-H"/>
              </a:rPr>
              <a:t>, 2006)</a:t>
            </a:r>
            <a:r>
              <a:rPr lang="en-US" sz="1050" dirty="0"/>
              <a:t> </a:t>
            </a:r>
            <a:br>
              <a:rPr lang="en-US" sz="1050" dirty="0"/>
            </a:br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977668-16E2-48E0-BBD5-EF1107C0E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58" y="2663190"/>
            <a:ext cx="5393563" cy="13460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1B32C5-AB8C-4896-A8CD-EC2AD85EE9F2}"/>
              </a:ext>
            </a:extLst>
          </p:cNvPr>
          <p:cNvSpPr/>
          <p:nvPr/>
        </p:nvSpPr>
        <p:spPr>
          <a:xfrm>
            <a:off x="4937023" y="4198773"/>
            <a:ext cx="73225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0000"/>
                </a:solidFill>
                <a:latin typeface="LMRoman10-Regular-Identity-H"/>
              </a:rPr>
              <a:t>Alexnet</a:t>
            </a:r>
            <a:r>
              <a:rPr lang="en-US" sz="1000" dirty="0">
                <a:solidFill>
                  <a:srgbClr val="000000"/>
                </a:solidFill>
                <a:latin typeface="LMRoman10-Regular-Identity-H"/>
              </a:rPr>
              <a:t>  (</a:t>
            </a:r>
            <a:r>
              <a:rPr lang="en-US" sz="1000" dirty="0" err="1"/>
              <a:t>Krizhevsky</a:t>
            </a:r>
            <a:r>
              <a:rPr lang="en-US" sz="1000" dirty="0"/>
              <a:t>, </a:t>
            </a:r>
            <a:r>
              <a:rPr lang="en-US" sz="1000" dirty="0" err="1"/>
              <a:t>Sutskever</a:t>
            </a:r>
            <a:r>
              <a:rPr lang="en-US" sz="1000" dirty="0"/>
              <a:t>, and G. E. Hinton, 2012) </a:t>
            </a:r>
            <a:br>
              <a:rPr lang="en-US" sz="1000" dirty="0"/>
            </a:br>
            <a:r>
              <a:rPr lang="en-US" sz="1000" dirty="0"/>
              <a:t> </a:t>
            </a: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062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72937-7EC5-4550-8DEE-A605E499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09" y="450109"/>
            <a:ext cx="7500939" cy="421200"/>
          </a:xfrm>
        </p:spPr>
        <p:txBody>
          <a:bodyPr/>
          <a:lstStyle/>
          <a:p>
            <a:r>
              <a:rPr lang="en-US" sz="2400" dirty="0"/>
              <a:t>Literature Review and State-of-the-art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CE7F-B785-450E-B275-D26C98FFC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200" y="1319344"/>
            <a:ext cx="8555574" cy="8965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1.  Neurons and Neural Networks</a:t>
            </a:r>
            <a:r>
              <a:rPr lang="en-US" sz="2000" u="sng" dirty="0"/>
              <a:t> </a:t>
            </a:r>
          </a:p>
          <a:p>
            <a:pPr marL="265113" lvl="1" indent="0">
              <a:buNone/>
            </a:pPr>
            <a:endParaRPr lang="en-US" b="1" dirty="0"/>
          </a:p>
          <a:p>
            <a:pPr marL="265113" lvl="1" indent="0">
              <a:buNone/>
            </a:pPr>
            <a:r>
              <a:rPr lang="en-US" b="1" dirty="0"/>
              <a:t>C. Recurrent neural network                                                                                    D. Graph neural network</a:t>
            </a:r>
            <a:endParaRPr lang="en-IN" dirty="0"/>
          </a:p>
        </p:txBody>
      </p:sp>
      <p:pic>
        <p:nvPicPr>
          <p:cNvPr id="7" name="Picture 2" descr="https://hackernoon.com/hn-images/1*pH33WkdBg5Pwtuul84jAvA.png">
            <a:extLst>
              <a:ext uri="{FF2B5EF4-FFF2-40B4-BE49-F238E27FC236}">
                <a16:creationId xmlns:a16="http://schemas.microsoft.com/office/drawing/2014/main" id="{7B971360-48D9-45C0-A0F2-236A5E3F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40" y="98561"/>
            <a:ext cx="1483360" cy="9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AFF6BE-95A3-4734-9FEF-5E431E72A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06"/>
          <a:stretch/>
        </p:blipFill>
        <p:spPr>
          <a:xfrm>
            <a:off x="220800" y="2303667"/>
            <a:ext cx="3768654" cy="13651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C42F00-ACB2-4C65-B7F6-55E1C4D7745F}"/>
              </a:ext>
            </a:extLst>
          </p:cNvPr>
          <p:cNvSpPr/>
          <p:nvPr/>
        </p:nvSpPr>
        <p:spPr>
          <a:xfrm>
            <a:off x="0" y="4539502"/>
            <a:ext cx="3989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hlinkClick r:id="rId5"/>
              </a:rPr>
              <a:t>https://www.dummies.com/programming/big-data/data-science/deep-learning-and-recurrent-neural-networks/</a:t>
            </a:r>
            <a:endParaRPr lang="en-US" sz="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FF6F8-04AB-46BC-9DF9-85CE474CC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200" y="2215877"/>
            <a:ext cx="3888894" cy="20259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BBDEB5-D083-4CF4-9D97-5CDF4DF38265}"/>
              </a:ext>
            </a:extLst>
          </p:cNvPr>
          <p:cNvSpPr/>
          <p:nvPr/>
        </p:nvSpPr>
        <p:spPr>
          <a:xfrm>
            <a:off x="5584572" y="424184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i="1" dirty="0">
                <a:solidFill>
                  <a:srgbClr val="1E1E1E"/>
                </a:solidFill>
                <a:latin typeface="Work Sans"/>
              </a:rPr>
              <a:t>Graph Convolutional Network (</a:t>
            </a:r>
            <a:r>
              <a:rPr lang="en-US" sz="1050" i="1" dirty="0" err="1">
                <a:solidFill>
                  <a:srgbClr val="1E1E1E"/>
                </a:solidFill>
                <a:latin typeface="Work Sans"/>
              </a:rPr>
              <a:t>kipf</a:t>
            </a:r>
            <a:r>
              <a:rPr lang="en-US" sz="1050" i="1" dirty="0">
                <a:solidFill>
                  <a:srgbClr val="1E1E1E"/>
                </a:solidFill>
                <a:latin typeface="Work Sans"/>
              </a:rPr>
              <a:t>, 2016)</a:t>
            </a:r>
            <a:endParaRPr lang="en-US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2AA794-E2F8-4CB0-A0C6-2572AB04C250}"/>
              </a:ext>
            </a:extLst>
          </p:cNvPr>
          <p:cNvSpPr/>
          <p:nvPr/>
        </p:nvSpPr>
        <p:spPr>
          <a:xfrm>
            <a:off x="883545" y="3965963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A folded and unfolded RNN cell </a:t>
            </a:r>
            <a:br>
              <a:rPr lang="en-US" sz="1050" dirty="0"/>
            </a:b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35882396"/>
      </p:ext>
    </p:extLst>
  </p:cSld>
  <p:clrMapOvr>
    <a:masterClrMapping/>
  </p:clrMapOvr>
</p:sld>
</file>

<file path=ppt/theme/theme1.xml><?xml version="1.0" encoding="utf-8"?>
<a:theme xmlns:a="http://schemas.openxmlformats.org/drawingml/2006/main" name="TCD_PPT_Calibri_Option1a">
  <a:themeElements>
    <a:clrScheme name="Custom 5">
      <a:dk1>
        <a:srgbClr val="000000"/>
      </a:dk1>
      <a:lt1>
        <a:srgbClr val="FFFFFF"/>
      </a:lt1>
      <a:dk2>
        <a:srgbClr val="0070BB"/>
      </a:dk2>
      <a:lt2>
        <a:srgbClr val="FFFFFF"/>
      </a:lt2>
      <a:accent1>
        <a:srgbClr val="0070BB"/>
      </a:accent1>
      <a:accent2>
        <a:srgbClr val="0070BB"/>
      </a:accent2>
      <a:accent3>
        <a:srgbClr val="7C7C7C"/>
      </a:accent3>
      <a:accent4>
        <a:srgbClr val="A6A6A6"/>
      </a:accent4>
      <a:accent5>
        <a:srgbClr val="0E73B9"/>
      </a:accent5>
      <a:accent6>
        <a:srgbClr val="0070BB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TCD_PPT_Calibri_Option1a.potx</Template>
  <TotalTime>2624</TotalTime>
  <Words>2396</Words>
  <Application>Microsoft Office PowerPoint</Application>
  <PresentationFormat>On-screen Show (16:9)</PresentationFormat>
  <Paragraphs>561</Paragraphs>
  <Slides>42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Calibri</vt:lpstr>
      <vt:lpstr>Cambria Math</vt:lpstr>
      <vt:lpstr>Fourier-Math-Symbols</vt:lpstr>
      <vt:lpstr>inherit</vt:lpstr>
      <vt:lpstr>lato</vt:lpstr>
      <vt:lpstr>LMRoman10-Regular-Identity-H</vt:lpstr>
      <vt:lpstr>LMRoman12-Regular-Identity-H</vt:lpstr>
      <vt:lpstr>Minion Pro</vt:lpstr>
      <vt:lpstr>Utopia-Italic</vt:lpstr>
      <vt:lpstr>Utopia-Regular</vt:lpstr>
      <vt:lpstr>Wingdings</vt:lpstr>
      <vt:lpstr>Work Sans</vt:lpstr>
      <vt:lpstr>TCD_PPT_Calibri_Option1a</vt:lpstr>
      <vt:lpstr>Investigation of Graph Neural Networks </vt:lpstr>
      <vt:lpstr>Overview, Motivation and  Work Progression</vt:lpstr>
      <vt:lpstr>Overview</vt:lpstr>
      <vt:lpstr>MOTIVATION</vt:lpstr>
      <vt:lpstr>RESEARCH PROGRESSION</vt:lpstr>
      <vt:lpstr>Literature Review and State-of-the-art </vt:lpstr>
      <vt:lpstr>Literature Review and State-of-the-art </vt:lpstr>
      <vt:lpstr>Literature Review and State-of-the-art </vt:lpstr>
      <vt:lpstr>Literature Review and State-of-the-art </vt:lpstr>
      <vt:lpstr>Literature Review and State-of-the-art </vt:lpstr>
      <vt:lpstr>Literature Review and State-of-the-art </vt:lpstr>
      <vt:lpstr>Literature Review and State-of-the-art </vt:lpstr>
      <vt:lpstr>Literature Review and State-of-the-art </vt:lpstr>
      <vt:lpstr>Literature Review and State-of-the-art </vt:lpstr>
      <vt:lpstr>Literature Review and State-of-the-art </vt:lpstr>
      <vt:lpstr>Literature Review and State-of-the-art </vt:lpstr>
      <vt:lpstr>Model Designs and Libraries</vt:lpstr>
      <vt:lpstr>Model Designs and Libraries</vt:lpstr>
      <vt:lpstr>Model Designs and Libraries</vt:lpstr>
      <vt:lpstr>Model Designs and Libraries</vt:lpstr>
      <vt:lpstr>Model Designs and Libraries</vt:lpstr>
      <vt:lpstr>Model Designs and Libraries</vt:lpstr>
      <vt:lpstr>Model Designs and Libraries</vt:lpstr>
      <vt:lpstr>Literature Review and State-of-the-art </vt:lpstr>
      <vt:lpstr>Literature Review and State-of-the-art </vt:lpstr>
      <vt:lpstr>Implementation &amp; Technical details</vt:lpstr>
      <vt:lpstr>Implementation &amp; Technical details</vt:lpstr>
      <vt:lpstr>Implementation &amp; Technical details</vt:lpstr>
      <vt:lpstr>Implementation &amp; Technical details</vt:lpstr>
      <vt:lpstr>Result, Analysis &amp; Conclusion</vt:lpstr>
      <vt:lpstr>Result, Analysis &amp; Conclusion</vt:lpstr>
      <vt:lpstr>Result, Analysis &amp; Conclusion</vt:lpstr>
      <vt:lpstr>CONCLUSION</vt:lpstr>
      <vt:lpstr>Future Work</vt:lpstr>
      <vt:lpstr>Thank you</vt:lpstr>
      <vt:lpstr>Thank you</vt:lpstr>
      <vt:lpstr>Thank you</vt:lpstr>
      <vt:lpstr>Thank You</vt:lpstr>
      <vt:lpstr>Prediction tasks on networks:</vt:lpstr>
      <vt:lpstr>Prediction tasks on networks:</vt:lpstr>
      <vt:lpstr>Prediction tasks on networks:</vt:lpstr>
      <vt:lpstr>Machine learning lifecycle: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dtpgraphics</dc:creator>
  <cp:lastModifiedBy>vishal kumar</cp:lastModifiedBy>
  <cp:revision>190</cp:revision>
  <cp:lastPrinted>2014-12-16T10:33:11Z</cp:lastPrinted>
  <dcterms:created xsi:type="dcterms:W3CDTF">2013-07-29T09:34:50Z</dcterms:created>
  <dcterms:modified xsi:type="dcterms:W3CDTF">2020-08-17T16:03:59Z</dcterms:modified>
</cp:coreProperties>
</file>